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1303000" cy="20104100"/>
  <p:notesSz cx="11303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125FF7-121E-4018-8B63-39A9C279C19B}" v="60" dt="2024-08-14T17:09:08.303"/>
    <p1510:client id="{FFA40CBA-3FC6-478C-B6CD-1957945F0190}" v="1" dt="2024-08-14T12:34:23.6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1392" y="-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Lu" userId="c70769279f4ed93f" providerId="LiveId" clId="{FA125FF7-121E-4018-8B63-39A9C279C19B}"/>
    <pc:docChg chg="undo redo custSel addSld delSld modSld">
      <pc:chgData name="Olga Lu" userId="c70769279f4ed93f" providerId="LiveId" clId="{FA125FF7-121E-4018-8B63-39A9C279C19B}" dt="2024-08-14T17:09:10.996" v="429" actId="1076"/>
      <pc:docMkLst>
        <pc:docMk/>
      </pc:docMkLst>
      <pc:sldChg chg="modSp mod">
        <pc:chgData name="Olga Lu" userId="c70769279f4ed93f" providerId="LiveId" clId="{FA125FF7-121E-4018-8B63-39A9C279C19B}" dt="2024-08-14T16:57:26.176" v="336" actId="113"/>
        <pc:sldMkLst>
          <pc:docMk/>
          <pc:sldMk cId="0" sldId="257"/>
        </pc:sldMkLst>
        <pc:spChg chg="mod">
          <ac:chgData name="Olga Lu" userId="c70769279f4ed93f" providerId="LiveId" clId="{FA125FF7-121E-4018-8B63-39A9C279C19B}" dt="2024-08-14T16:57:26.176" v="336" actId="113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Olga Lu" userId="c70769279f4ed93f" providerId="LiveId" clId="{FA125FF7-121E-4018-8B63-39A9C279C19B}" dt="2024-08-14T16:57:44.407" v="337" actId="1076"/>
        <pc:sldMkLst>
          <pc:docMk/>
          <pc:sldMk cId="0" sldId="262"/>
        </pc:sldMkLst>
        <pc:spChg chg="mod">
          <ac:chgData name="Olga Lu" userId="c70769279f4ed93f" providerId="LiveId" clId="{FA125FF7-121E-4018-8B63-39A9C279C19B}" dt="2024-08-14T16:57:44.407" v="337" actId="1076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Olga Lu" userId="c70769279f4ed93f" providerId="LiveId" clId="{FA125FF7-121E-4018-8B63-39A9C279C19B}" dt="2024-08-14T16:59:59.949" v="344" actId="6549"/>
        <pc:sldMkLst>
          <pc:docMk/>
          <pc:sldMk cId="0" sldId="268"/>
        </pc:sldMkLst>
        <pc:spChg chg="mod">
          <ac:chgData name="Olga Lu" userId="c70769279f4ed93f" providerId="LiveId" clId="{FA125FF7-121E-4018-8B63-39A9C279C19B}" dt="2024-08-14T16:59:59.949" v="344" actId="6549"/>
          <ac:spMkLst>
            <pc:docMk/>
            <pc:sldMk cId="0" sldId="268"/>
            <ac:spMk id="5" creationId="{00000000-0000-0000-0000-000000000000}"/>
          </ac:spMkLst>
        </pc:spChg>
      </pc:sldChg>
      <pc:sldChg chg="modSp mod">
        <pc:chgData name="Olga Lu" userId="c70769279f4ed93f" providerId="LiveId" clId="{FA125FF7-121E-4018-8B63-39A9C279C19B}" dt="2024-08-14T17:01:19.842" v="367" actId="14100"/>
        <pc:sldMkLst>
          <pc:docMk/>
          <pc:sldMk cId="0" sldId="273"/>
        </pc:sldMkLst>
        <pc:spChg chg="mod">
          <ac:chgData name="Olga Lu" userId="c70769279f4ed93f" providerId="LiveId" clId="{FA125FF7-121E-4018-8B63-39A9C279C19B}" dt="2024-08-14T17:00:00.486" v="345" actId="113"/>
          <ac:spMkLst>
            <pc:docMk/>
            <pc:sldMk cId="0" sldId="273"/>
            <ac:spMk id="4" creationId="{00000000-0000-0000-0000-000000000000}"/>
          </ac:spMkLst>
        </pc:spChg>
        <pc:spChg chg="mod">
          <ac:chgData name="Olga Lu" userId="c70769279f4ed93f" providerId="LiveId" clId="{FA125FF7-121E-4018-8B63-39A9C279C19B}" dt="2024-08-14T17:01:19.842" v="367" actId="14100"/>
          <ac:spMkLst>
            <pc:docMk/>
            <pc:sldMk cId="0" sldId="273"/>
            <ac:spMk id="5" creationId="{00000000-0000-0000-0000-000000000000}"/>
          </ac:spMkLst>
        </pc:spChg>
        <pc:spChg chg="mod">
          <ac:chgData name="Olga Lu" userId="c70769279f4ed93f" providerId="LiveId" clId="{FA125FF7-121E-4018-8B63-39A9C279C19B}" dt="2024-08-14T17:01:07.873" v="363" actId="1076"/>
          <ac:spMkLst>
            <pc:docMk/>
            <pc:sldMk cId="0" sldId="273"/>
            <ac:spMk id="6" creationId="{00000000-0000-0000-0000-000000000000}"/>
          </ac:spMkLst>
        </pc:spChg>
      </pc:sldChg>
      <pc:sldChg chg="addSp delSp modSp mod">
        <pc:chgData name="Olga Lu" userId="c70769279f4ed93f" providerId="LiveId" clId="{FA125FF7-121E-4018-8B63-39A9C279C19B}" dt="2024-08-14T17:02:13.553" v="368" actId="1440"/>
        <pc:sldMkLst>
          <pc:docMk/>
          <pc:sldMk cId="0" sldId="277"/>
        </pc:sldMkLst>
        <pc:spChg chg="add mod ord">
          <ac:chgData name="Olga Lu" userId="c70769279f4ed93f" providerId="LiveId" clId="{FA125FF7-121E-4018-8B63-39A9C279C19B}" dt="2024-08-14T14:28:53.801" v="189" actId="1076"/>
          <ac:spMkLst>
            <pc:docMk/>
            <pc:sldMk cId="0" sldId="277"/>
            <ac:spMk id="2" creationId="{BFD415DE-910F-005F-EE88-0783CEA44A0E}"/>
          </ac:spMkLst>
        </pc:spChg>
        <pc:spChg chg="mod">
          <ac:chgData name="Olga Lu" userId="c70769279f4ed93f" providerId="LiveId" clId="{FA125FF7-121E-4018-8B63-39A9C279C19B}" dt="2024-08-14T14:27:52.361" v="177" actId="1076"/>
          <ac:spMkLst>
            <pc:docMk/>
            <pc:sldMk cId="0" sldId="277"/>
            <ac:spMk id="9" creationId="{00000000-0000-0000-0000-000000000000}"/>
          </ac:spMkLst>
        </pc:spChg>
        <pc:spChg chg="mod">
          <ac:chgData name="Olga Lu" userId="c70769279f4ed93f" providerId="LiveId" clId="{FA125FF7-121E-4018-8B63-39A9C279C19B}" dt="2024-08-14T14:28:04.679" v="183" actId="14100"/>
          <ac:spMkLst>
            <pc:docMk/>
            <pc:sldMk cId="0" sldId="277"/>
            <ac:spMk id="13" creationId="{00000000-0000-0000-0000-000000000000}"/>
          </ac:spMkLst>
        </pc:spChg>
        <pc:spChg chg="mod">
          <ac:chgData name="Olga Lu" userId="c70769279f4ed93f" providerId="LiveId" clId="{FA125FF7-121E-4018-8B63-39A9C279C19B}" dt="2024-08-14T14:29:11.594" v="195" actId="14100"/>
          <ac:spMkLst>
            <pc:docMk/>
            <pc:sldMk cId="0" sldId="277"/>
            <ac:spMk id="38" creationId="{8EAAD29D-327B-A512-CB9F-0C1C563C1C7E}"/>
          </ac:spMkLst>
        </pc:spChg>
        <pc:spChg chg="mod">
          <ac:chgData name="Olga Lu" userId="c70769279f4ed93f" providerId="LiveId" clId="{FA125FF7-121E-4018-8B63-39A9C279C19B}" dt="2024-08-14T14:28:59.876" v="190" actId="1076"/>
          <ac:spMkLst>
            <pc:docMk/>
            <pc:sldMk cId="0" sldId="277"/>
            <ac:spMk id="39" creationId="{57C840FD-B26B-4665-083D-99321D39EA79}"/>
          </ac:spMkLst>
        </pc:spChg>
        <pc:picChg chg="add del mod modCrop">
          <ac:chgData name="Olga Lu" userId="c70769279f4ed93f" providerId="LiveId" clId="{FA125FF7-121E-4018-8B63-39A9C279C19B}" dt="2024-08-14T12:38:27.500" v="35" actId="478"/>
          <ac:picMkLst>
            <pc:docMk/>
            <pc:sldMk cId="0" sldId="277"/>
            <ac:picMk id="3" creationId="{00000000-0000-0000-0000-000000000000}"/>
          </ac:picMkLst>
        </pc:picChg>
        <pc:picChg chg="add mod">
          <ac:chgData name="Olga Lu" userId="c70769279f4ed93f" providerId="LiveId" clId="{FA125FF7-121E-4018-8B63-39A9C279C19B}" dt="2024-08-14T17:02:13.553" v="368" actId="1440"/>
          <ac:picMkLst>
            <pc:docMk/>
            <pc:sldMk cId="0" sldId="277"/>
            <ac:picMk id="15" creationId="{5C326004-A907-749F-0499-D471D2DACE80}"/>
          </ac:picMkLst>
        </pc:picChg>
        <pc:picChg chg="del mod">
          <ac:chgData name="Olga Lu" userId="c70769279f4ed93f" providerId="LiveId" clId="{FA125FF7-121E-4018-8B63-39A9C279C19B}" dt="2024-08-14T12:36:52.265" v="11" actId="478"/>
          <ac:picMkLst>
            <pc:docMk/>
            <pc:sldMk cId="0" sldId="277"/>
            <ac:picMk id="15" creationId="{CB720F6F-8255-D71F-8F7C-F032C57F905B}"/>
          </ac:picMkLst>
        </pc:picChg>
        <pc:picChg chg="add del mod modCrop">
          <ac:chgData name="Olga Lu" userId="c70769279f4ed93f" providerId="LiveId" clId="{FA125FF7-121E-4018-8B63-39A9C279C19B}" dt="2024-08-14T12:38:17.252" v="34" actId="478"/>
          <ac:picMkLst>
            <pc:docMk/>
            <pc:sldMk cId="0" sldId="277"/>
            <ac:picMk id="17" creationId="{33380F2E-57F6-4016-7E7D-52D58201EB00}"/>
          </ac:picMkLst>
        </pc:picChg>
        <pc:picChg chg="add del mod ord">
          <ac:chgData name="Olga Lu" userId="c70769279f4ed93f" providerId="LiveId" clId="{FA125FF7-121E-4018-8B63-39A9C279C19B}" dt="2024-08-14T12:58:51.785" v="78" actId="478"/>
          <ac:picMkLst>
            <pc:docMk/>
            <pc:sldMk cId="0" sldId="277"/>
            <ac:picMk id="19" creationId="{9ED68E84-EE21-D00B-D6D3-4B621CB12BF8}"/>
          </ac:picMkLst>
        </pc:picChg>
        <pc:picChg chg="add del mod">
          <ac:chgData name="Olga Lu" userId="c70769279f4ed93f" providerId="LiveId" clId="{FA125FF7-121E-4018-8B63-39A9C279C19B}" dt="2024-08-14T12:45:25.371" v="66" actId="478"/>
          <ac:picMkLst>
            <pc:docMk/>
            <pc:sldMk cId="0" sldId="277"/>
            <ac:picMk id="20" creationId="{F80D33AF-4180-9606-CAD7-776825A7FB61}"/>
          </ac:picMkLst>
        </pc:picChg>
        <pc:picChg chg="add del mod">
          <ac:chgData name="Olga Lu" userId="c70769279f4ed93f" providerId="LiveId" clId="{FA125FF7-121E-4018-8B63-39A9C279C19B}" dt="2024-08-14T12:45:28.256" v="70" actId="478"/>
          <ac:picMkLst>
            <pc:docMk/>
            <pc:sldMk cId="0" sldId="277"/>
            <ac:picMk id="25" creationId="{E883A29C-5745-8BC8-BA14-41CE0F700DB0}"/>
          </ac:picMkLst>
        </pc:picChg>
        <pc:picChg chg="add del mod">
          <ac:chgData name="Olga Lu" userId="c70769279f4ed93f" providerId="LiveId" clId="{FA125FF7-121E-4018-8B63-39A9C279C19B}" dt="2024-08-14T14:22:36.885" v="87" actId="478"/>
          <ac:picMkLst>
            <pc:docMk/>
            <pc:sldMk cId="0" sldId="277"/>
            <ac:picMk id="27" creationId="{2DD84940-3534-F121-791C-C6E7EC833544}"/>
          </ac:picMkLst>
        </pc:picChg>
        <pc:picChg chg="del mod">
          <ac:chgData name="Olga Lu" userId="c70769279f4ed93f" providerId="LiveId" clId="{FA125FF7-121E-4018-8B63-39A9C279C19B}" dt="2024-08-14T12:37:22.873" v="22" actId="478"/>
          <ac:picMkLst>
            <pc:docMk/>
            <pc:sldMk cId="0" sldId="277"/>
            <ac:picMk id="40" creationId="{84EC83F0-226D-11BD-D164-252D3C1257D5}"/>
          </ac:picMkLst>
        </pc:picChg>
      </pc:sldChg>
      <pc:sldChg chg="addSp delSp modSp mod">
        <pc:chgData name="Olga Lu" userId="c70769279f4ed93f" providerId="LiveId" clId="{FA125FF7-121E-4018-8B63-39A9C279C19B}" dt="2024-08-14T15:09:27.510" v="241" actId="1076"/>
        <pc:sldMkLst>
          <pc:docMk/>
          <pc:sldMk cId="0" sldId="278"/>
        </pc:sldMkLst>
        <pc:spChg chg="mod ord">
          <ac:chgData name="Olga Lu" userId="c70769279f4ed93f" providerId="LiveId" clId="{FA125FF7-121E-4018-8B63-39A9C279C19B}" dt="2024-08-14T14:24:47.321" v="141" actId="1076"/>
          <ac:spMkLst>
            <pc:docMk/>
            <pc:sldMk cId="0" sldId="278"/>
            <ac:spMk id="2" creationId="{00000000-0000-0000-0000-000000000000}"/>
          </ac:spMkLst>
        </pc:spChg>
        <pc:picChg chg="mod">
          <ac:chgData name="Olga Lu" userId="c70769279f4ed93f" providerId="LiveId" clId="{FA125FF7-121E-4018-8B63-39A9C279C19B}" dt="2024-08-14T14:25:39.050" v="168" actId="1076"/>
          <ac:picMkLst>
            <pc:docMk/>
            <pc:sldMk cId="0" sldId="278"/>
            <ac:picMk id="9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8:45.532" v="226" actId="1076"/>
          <ac:picMkLst>
            <pc:docMk/>
            <pc:sldMk cId="0" sldId="278"/>
            <ac:picMk id="10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9:19.618" v="238" actId="1076"/>
          <ac:picMkLst>
            <pc:docMk/>
            <pc:sldMk cId="0" sldId="278"/>
            <ac:picMk id="11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9:09.104" v="234" actId="1076"/>
          <ac:picMkLst>
            <pc:docMk/>
            <pc:sldMk cId="0" sldId="278"/>
            <ac:picMk id="13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9:22.283" v="239" actId="1076"/>
          <ac:picMkLst>
            <pc:docMk/>
            <pc:sldMk cId="0" sldId="278"/>
            <ac:picMk id="14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9:12.924" v="235" actId="1076"/>
          <ac:picMkLst>
            <pc:docMk/>
            <pc:sldMk cId="0" sldId="278"/>
            <ac:picMk id="16" creationId="{00000000-0000-0000-0000-000000000000}"/>
          </ac:picMkLst>
        </pc:picChg>
        <pc:picChg chg="mod">
          <ac:chgData name="Olga Lu" userId="c70769279f4ed93f" providerId="LiveId" clId="{FA125FF7-121E-4018-8B63-39A9C279C19B}" dt="2024-08-14T14:36:14.757" v="217" actId="1076"/>
          <ac:picMkLst>
            <pc:docMk/>
            <pc:sldMk cId="0" sldId="278"/>
            <ac:picMk id="17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9:24.423" v="240" actId="1076"/>
          <ac:picMkLst>
            <pc:docMk/>
            <pc:sldMk cId="0" sldId="278"/>
            <ac:picMk id="18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9:14.392" v="236" actId="1076"/>
          <ac:picMkLst>
            <pc:docMk/>
            <pc:sldMk cId="0" sldId="278"/>
            <ac:picMk id="19" creationId="{00000000-0000-0000-0000-000000000000}"/>
          </ac:picMkLst>
        </pc:picChg>
        <pc:picChg chg="mod">
          <ac:chgData name="Olga Lu" userId="c70769279f4ed93f" providerId="LiveId" clId="{FA125FF7-121E-4018-8B63-39A9C279C19B}" dt="2024-08-14T15:09:27.510" v="241" actId="1076"/>
          <ac:picMkLst>
            <pc:docMk/>
            <pc:sldMk cId="0" sldId="278"/>
            <ac:picMk id="20" creationId="{00000000-0000-0000-0000-000000000000}"/>
          </ac:picMkLst>
        </pc:picChg>
        <pc:picChg chg="add del mod ord">
          <ac:chgData name="Olga Lu" userId="c70769279f4ed93f" providerId="LiveId" clId="{FA125FF7-121E-4018-8B63-39A9C279C19B}" dt="2024-08-14T14:25:01.185" v="164" actId="478"/>
          <ac:picMkLst>
            <pc:docMk/>
            <pc:sldMk cId="0" sldId="278"/>
            <ac:picMk id="23" creationId="{7789B270-94EC-7DC6-5A1B-C89071601960}"/>
          </ac:picMkLst>
        </pc:picChg>
        <pc:picChg chg="add mod">
          <ac:chgData name="Olga Lu" userId="c70769279f4ed93f" providerId="LiveId" clId="{FA125FF7-121E-4018-8B63-39A9C279C19B}" dt="2024-08-14T14:35:57.216" v="210" actId="1076"/>
          <ac:picMkLst>
            <pc:docMk/>
            <pc:sldMk cId="0" sldId="278"/>
            <ac:picMk id="24" creationId="{6BA492F4-FB10-18F2-CA06-4DD629CC6442}"/>
          </ac:picMkLst>
        </pc:picChg>
        <pc:picChg chg="add mod">
          <ac:chgData name="Olga Lu" userId="c70769279f4ed93f" providerId="LiveId" clId="{FA125FF7-121E-4018-8B63-39A9C279C19B}" dt="2024-08-14T15:08:40.619" v="224" actId="1076"/>
          <ac:picMkLst>
            <pc:docMk/>
            <pc:sldMk cId="0" sldId="278"/>
            <ac:picMk id="25" creationId="{ABD50496-4D13-6319-275F-80A2294E0B01}"/>
          </ac:picMkLst>
        </pc:picChg>
        <pc:picChg chg="add mod">
          <ac:chgData name="Olga Lu" userId="c70769279f4ed93f" providerId="LiveId" clId="{FA125FF7-121E-4018-8B63-39A9C279C19B}" dt="2024-08-14T15:08:43.446" v="225" actId="1076"/>
          <ac:picMkLst>
            <pc:docMk/>
            <pc:sldMk cId="0" sldId="278"/>
            <ac:picMk id="1026" creationId="{93C378ED-E770-9814-DABC-1AE343422C50}"/>
          </ac:picMkLst>
        </pc:picChg>
      </pc:sldChg>
      <pc:sldChg chg="addSp delSp modSp mod">
        <pc:chgData name="Olga Lu" userId="c70769279f4ed93f" providerId="LiveId" clId="{FA125FF7-121E-4018-8B63-39A9C279C19B}" dt="2024-08-14T17:09:10.996" v="429" actId="1076"/>
        <pc:sldMkLst>
          <pc:docMk/>
          <pc:sldMk cId="0" sldId="279"/>
        </pc:sldMkLst>
        <pc:spChg chg="add mod">
          <ac:chgData name="Olga Lu" userId="c70769279f4ed93f" providerId="LiveId" clId="{FA125FF7-121E-4018-8B63-39A9C279C19B}" dt="2024-08-14T17:09:08.303" v="428" actId="164"/>
          <ac:spMkLst>
            <pc:docMk/>
            <pc:sldMk cId="0" sldId="279"/>
            <ac:spMk id="17" creationId="{2D1FFFB3-7D67-E37E-C3CA-F7D441436B8E}"/>
          </ac:spMkLst>
        </pc:spChg>
        <pc:grpChg chg="add mod">
          <ac:chgData name="Olga Lu" userId="c70769279f4ed93f" providerId="LiveId" clId="{FA125FF7-121E-4018-8B63-39A9C279C19B}" dt="2024-08-14T17:09:10.996" v="429" actId="1076"/>
          <ac:grpSpMkLst>
            <pc:docMk/>
            <pc:sldMk cId="0" sldId="279"/>
            <ac:grpSpMk id="18" creationId="{349A9586-9A1A-AFF4-9413-E8225764BBFF}"/>
          </ac:grpSpMkLst>
        </pc:grpChg>
        <pc:picChg chg="add del">
          <ac:chgData name="Olga Lu" userId="c70769279f4ed93f" providerId="LiveId" clId="{FA125FF7-121E-4018-8B63-39A9C279C19B}" dt="2024-08-14T17:04:34.784" v="384" actId="478"/>
          <ac:picMkLst>
            <pc:docMk/>
            <pc:sldMk cId="0" sldId="279"/>
            <ac:picMk id="12" creationId="{00000000-0000-0000-0000-000000000000}"/>
          </ac:picMkLst>
        </pc:picChg>
        <pc:picChg chg="add mod ord">
          <ac:chgData name="Olga Lu" userId="c70769279f4ed93f" providerId="LiveId" clId="{FA125FF7-121E-4018-8B63-39A9C279C19B}" dt="2024-08-14T17:09:08.303" v="428" actId="164"/>
          <ac:picMkLst>
            <pc:docMk/>
            <pc:sldMk cId="0" sldId="279"/>
            <ac:picMk id="15" creationId="{FD16BF51-571B-1B21-81AC-2EE73428B982}"/>
          </ac:picMkLst>
        </pc:picChg>
        <pc:picChg chg="add mod">
          <ac:chgData name="Olga Lu" userId="c70769279f4ed93f" providerId="LiveId" clId="{FA125FF7-121E-4018-8B63-39A9C279C19B}" dt="2024-08-14T17:09:08.303" v="428" actId="164"/>
          <ac:picMkLst>
            <pc:docMk/>
            <pc:sldMk cId="0" sldId="279"/>
            <ac:picMk id="16" creationId="{A1197F5A-75DF-D9EF-4A26-DB2DDD2BA80F}"/>
          </ac:picMkLst>
        </pc:picChg>
      </pc:sldChg>
      <pc:sldChg chg="addSp delSp modSp mod">
        <pc:chgData name="Olga Lu" userId="c70769279f4ed93f" providerId="LiveId" clId="{FA125FF7-121E-4018-8B63-39A9C279C19B}" dt="2024-08-14T16:56:39.546" v="334" actId="1076"/>
        <pc:sldMkLst>
          <pc:docMk/>
          <pc:sldMk cId="0" sldId="280"/>
        </pc:sldMkLst>
        <pc:spChg chg="mod">
          <ac:chgData name="Olga Lu" userId="c70769279f4ed93f" providerId="LiveId" clId="{FA125FF7-121E-4018-8B63-39A9C279C19B}" dt="2024-08-14T16:56:39.546" v="334" actId="1076"/>
          <ac:spMkLst>
            <pc:docMk/>
            <pc:sldMk cId="0" sldId="280"/>
            <ac:spMk id="5" creationId="{00000000-0000-0000-0000-000000000000}"/>
          </ac:spMkLst>
        </pc:spChg>
        <pc:spChg chg="mod">
          <ac:chgData name="Olga Lu" userId="c70769279f4ed93f" providerId="LiveId" clId="{FA125FF7-121E-4018-8B63-39A9C279C19B}" dt="2024-08-14T16:56:29.662" v="332" actId="1076"/>
          <ac:spMkLst>
            <pc:docMk/>
            <pc:sldMk cId="0" sldId="280"/>
            <ac:spMk id="6" creationId="{00000000-0000-0000-0000-000000000000}"/>
          </ac:spMkLst>
        </pc:spChg>
        <pc:spChg chg="mod">
          <ac:chgData name="Olga Lu" userId="c70769279f4ed93f" providerId="LiveId" clId="{FA125FF7-121E-4018-8B63-39A9C279C19B}" dt="2024-08-14T16:56:33.808" v="333" actId="1076"/>
          <ac:spMkLst>
            <pc:docMk/>
            <pc:sldMk cId="0" sldId="280"/>
            <ac:spMk id="7" creationId="{00000000-0000-0000-0000-000000000000}"/>
          </ac:spMkLst>
        </pc:spChg>
        <pc:grpChg chg="add mod">
          <ac:chgData name="Olga Lu" userId="c70769279f4ed93f" providerId="LiveId" clId="{FA125FF7-121E-4018-8B63-39A9C279C19B}" dt="2024-08-14T16:44:43.548" v="298"/>
          <ac:grpSpMkLst>
            <pc:docMk/>
            <pc:sldMk cId="0" sldId="280"/>
            <ac:grpSpMk id="20" creationId="{D995AD9C-C187-0529-F713-4AF81B6A2288}"/>
          </ac:grpSpMkLst>
        </pc:grpChg>
        <pc:picChg chg="del">
          <ac:chgData name="Olga Lu" userId="c70769279f4ed93f" providerId="LiveId" clId="{FA125FF7-121E-4018-8B63-39A9C279C19B}" dt="2024-08-14T15:32:43.114" v="280" actId="478"/>
          <ac:picMkLst>
            <pc:docMk/>
            <pc:sldMk cId="0" sldId="280"/>
            <ac:picMk id="11" creationId="{00000000-0000-0000-0000-000000000000}"/>
          </ac:picMkLst>
        </pc:picChg>
        <pc:picChg chg="del">
          <ac:chgData name="Olga Lu" userId="c70769279f4ed93f" providerId="LiveId" clId="{FA125FF7-121E-4018-8B63-39A9C279C19B}" dt="2024-08-14T15:32:00.474" v="273" actId="478"/>
          <ac:picMkLst>
            <pc:docMk/>
            <pc:sldMk cId="0" sldId="280"/>
            <ac:picMk id="12" creationId="{00000000-0000-0000-0000-000000000000}"/>
          </ac:picMkLst>
        </pc:picChg>
        <pc:picChg chg="del mod">
          <ac:chgData name="Olga Lu" userId="c70769279f4ed93f" providerId="LiveId" clId="{FA125FF7-121E-4018-8B63-39A9C279C19B}" dt="2024-08-14T16:44:41.942" v="297" actId="478"/>
          <ac:picMkLst>
            <pc:docMk/>
            <pc:sldMk cId="0" sldId="280"/>
            <ac:picMk id="13" creationId="{00000000-0000-0000-0000-000000000000}"/>
          </ac:picMkLst>
        </pc:picChg>
        <pc:picChg chg="del">
          <ac:chgData name="Olga Lu" userId="c70769279f4ed93f" providerId="LiveId" clId="{FA125FF7-121E-4018-8B63-39A9C279C19B}" dt="2024-08-14T16:54:51.754" v="308" actId="478"/>
          <ac:picMkLst>
            <pc:docMk/>
            <pc:sldMk cId="0" sldId="280"/>
            <ac:picMk id="14" creationId="{00000000-0000-0000-0000-000000000000}"/>
          </ac:picMkLst>
        </pc:picChg>
        <pc:picChg chg="add mod">
          <ac:chgData name="Olga Lu" userId="c70769279f4ed93f" providerId="LiveId" clId="{FA125FF7-121E-4018-8B63-39A9C279C19B}" dt="2024-08-14T16:55:24.495" v="321" actId="1076"/>
          <ac:picMkLst>
            <pc:docMk/>
            <pc:sldMk cId="0" sldId="280"/>
            <ac:picMk id="17" creationId="{9E6C70F3-EAE9-6F9A-8BA7-586202711069}"/>
          </ac:picMkLst>
        </pc:picChg>
        <pc:picChg chg="add mod modCrop">
          <ac:chgData name="Olga Lu" userId="c70769279f4ed93f" providerId="LiveId" clId="{FA125FF7-121E-4018-8B63-39A9C279C19B}" dt="2024-08-14T16:55:32.760" v="323" actId="1076"/>
          <ac:picMkLst>
            <pc:docMk/>
            <pc:sldMk cId="0" sldId="280"/>
            <ac:picMk id="19" creationId="{F23B6CB0-63DE-9C4E-C2BE-E100D74748B4}"/>
          </ac:picMkLst>
        </pc:picChg>
        <pc:picChg chg="mod">
          <ac:chgData name="Olga Lu" userId="c70769279f4ed93f" providerId="LiveId" clId="{FA125FF7-121E-4018-8B63-39A9C279C19B}" dt="2024-08-14T16:44:43.548" v="298"/>
          <ac:picMkLst>
            <pc:docMk/>
            <pc:sldMk cId="0" sldId="280"/>
            <ac:picMk id="21" creationId="{49885315-3730-AE94-F92F-4E8D1A90A92C}"/>
          </ac:picMkLst>
        </pc:picChg>
        <pc:picChg chg="mod">
          <ac:chgData name="Olga Lu" userId="c70769279f4ed93f" providerId="LiveId" clId="{FA125FF7-121E-4018-8B63-39A9C279C19B}" dt="2024-08-14T16:44:43.548" v="298"/>
          <ac:picMkLst>
            <pc:docMk/>
            <pc:sldMk cId="0" sldId="280"/>
            <ac:picMk id="22" creationId="{70DC69F6-9EA6-65EC-49A6-60043756003B}"/>
          </ac:picMkLst>
        </pc:picChg>
        <pc:picChg chg="add mod modCrop">
          <ac:chgData name="Olga Lu" userId="c70769279f4ed93f" providerId="LiveId" clId="{FA125FF7-121E-4018-8B63-39A9C279C19B}" dt="2024-08-14T16:56:12.157" v="330" actId="1076"/>
          <ac:picMkLst>
            <pc:docMk/>
            <pc:sldMk cId="0" sldId="280"/>
            <ac:picMk id="23" creationId="{C4EE00DD-B9B7-E6C0-D471-9BF4A7815CAC}"/>
          </ac:picMkLst>
        </pc:picChg>
        <pc:picChg chg="add mod">
          <ac:chgData name="Olga Lu" userId="c70769279f4ed93f" providerId="LiveId" clId="{FA125FF7-121E-4018-8B63-39A9C279C19B}" dt="2024-08-14T16:56:25.132" v="331" actId="1076"/>
          <ac:picMkLst>
            <pc:docMk/>
            <pc:sldMk cId="0" sldId="280"/>
            <ac:picMk id="25" creationId="{68335669-AB9F-958B-7904-70111820FE87}"/>
          </ac:picMkLst>
        </pc:picChg>
        <pc:picChg chg="add del mod">
          <ac:chgData name="Olga Lu" userId="c70769279f4ed93f" providerId="LiveId" clId="{FA125FF7-121E-4018-8B63-39A9C279C19B}" dt="2024-08-14T15:30:23.064" v="255" actId="478"/>
          <ac:picMkLst>
            <pc:docMk/>
            <pc:sldMk cId="0" sldId="280"/>
            <ac:picMk id="2050" creationId="{9607CCAF-2789-E433-33E3-C3032D49812B}"/>
          </ac:picMkLst>
        </pc:picChg>
      </pc:sldChg>
      <pc:sldChg chg="modSp add del mod">
        <pc:chgData name="Olga Lu" userId="c70769279f4ed93f" providerId="LiveId" clId="{FA125FF7-121E-4018-8B63-39A9C279C19B}" dt="2024-08-14T12:36:19.197" v="10" actId="47"/>
        <pc:sldMkLst>
          <pc:docMk/>
          <pc:sldMk cId="183755450" sldId="282"/>
        </pc:sldMkLst>
        <pc:spChg chg="mod">
          <ac:chgData name="Olga Lu" userId="c70769279f4ed93f" providerId="LiveId" clId="{FA125FF7-121E-4018-8B63-39A9C279C19B}" dt="2024-08-14T12:35:22.458" v="1" actId="1076"/>
          <ac:spMkLst>
            <pc:docMk/>
            <pc:sldMk cId="183755450" sldId="282"/>
            <ac:spMk id="2" creationId="{00000000-0000-0000-0000-000000000000}"/>
          </ac:spMkLst>
        </pc:spChg>
      </pc:sldChg>
    </pc:docChg>
  </pc:docChgLst>
  <pc:docChgLst>
    <pc:chgData name="Olga Lu" userId="c70769279f4ed93f" providerId="LiveId" clId="{FFA40CBA-3FC6-478C-B6CD-1957945F0190}"/>
    <pc:docChg chg="undo custSel modSld">
      <pc:chgData name="Olga Lu" userId="c70769279f4ed93f" providerId="LiveId" clId="{FFA40CBA-3FC6-478C-B6CD-1957945F0190}" dt="2024-08-14T12:34:29.155" v="317" actId="1076"/>
      <pc:docMkLst>
        <pc:docMk/>
      </pc:docMkLst>
      <pc:sldChg chg="modSp mod">
        <pc:chgData name="Olga Lu" userId="c70769279f4ed93f" providerId="LiveId" clId="{FFA40CBA-3FC6-478C-B6CD-1957945F0190}" dt="2024-08-12T22:53:43.639" v="3" actId="20577"/>
        <pc:sldMkLst>
          <pc:docMk/>
          <pc:sldMk cId="0" sldId="257"/>
        </pc:sldMkLst>
        <pc:spChg chg="mod">
          <ac:chgData name="Olga Lu" userId="c70769279f4ed93f" providerId="LiveId" clId="{FFA40CBA-3FC6-478C-B6CD-1957945F0190}" dt="2024-08-12T22:53:43.639" v="3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Olga Lu" userId="c70769279f4ed93f" providerId="LiveId" clId="{FFA40CBA-3FC6-478C-B6CD-1957945F0190}" dt="2024-08-12T23:29:22.430" v="4" actId="20577"/>
        <pc:sldMkLst>
          <pc:docMk/>
          <pc:sldMk cId="0" sldId="263"/>
        </pc:sldMkLst>
        <pc:spChg chg="mod">
          <ac:chgData name="Olga Lu" userId="c70769279f4ed93f" providerId="LiveId" clId="{FFA40CBA-3FC6-478C-B6CD-1957945F0190}" dt="2024-08-12T23:29:22.430" v="4" actId="20577"/>
          <ac:spMkLst>
            <pc:docMk/>
            <pc:sldMk cId="0" sldId="263"/>
            <ac:spMk id="19" creationId="{E9C38F5D-C51E-DAB9-2F5E-F9F39B2A39BC}"/>
          </ac:spMkLst>
        </pc:spChg>
      </pc:sldChg>
      <pc:sldChg chg="modSp mod">
        <pc:chgData name="Olga Lu" userId="c70769279f4ed93f" providerId="LiveId" clId="{FFA40CBA-3FC6-478C-B6CD-1957945F0190}" dt="2024-08-12T23:33:43.501" v="5" actId="20577"/>
        <pc:sldMkLst>
          <pc:docMk/>
          <pc:sldMk cId="0" sldId="268"/>
        </pc:sldMkLst>
        <pc:spChg chg="mod">
          <ac:chgData name="Olga Lu" userId="c70769279f4ed93f" providerId="LiveId" clId="{FFA40CBA-3FC6-478C-B6CD-1957945F0190}" dt="2024-08-12T23:33:43.501" v="5" actId="20577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Olga Lu" userId="c70769279f4ed93f" providerId="LiveId" clId="{FFA40CBA-3FC6-478C-B6CD-1957945F0190}" dt="2024-08-12T23:39:37.229" v="25" actId="20577"/>
        <pc:sldMkLst>
          <pc:docMk/>
          <pc:sldMk cId="0" sldId="269"/>
        </pc:sldMkLst>
        <pc:spChg chg="mod">
          <ac:chgData name="Olga Lu" userId="c70769279f4ed93f" providerId="LiveId" clId="{FFA40CBA-3FC6-478C-B6CD-1957945F0190}" dt="2024-08-12T23:39:37.229" v="25" actId="20577"/>
          <ac:spMkLst>
            <pc:docMk/>
            <pc:sldMk cId="0" sldId="269"/>
            <ac:spMk id="4" creationId="{00000000-0000-0000-0000-000000000000}"/>
          </ac:spMkLst>
        </pc:spChg>
      </pc:sldChg>
      <pc:sldChg chg="modSp mod">
        <pc:chgData name="Olga Lu" userId="c70769279f4ed93f" providerId="LiveId" clId="{FFA40CBA-3FC6-478C-B6CD-1957945F0190}" dt="2024-08-12T23:45:46.786" v="259" actId="20577"/>
        <pc:sldMkLst>
          <pc:docMk/>
          <pc:sldMk cId="0" sldId="271"/>
        </pc:sldMkLst>
        <pc:spChg chg="mod">
          <ac:chgData name="Olga Lu" userId="c70769279f4ed93f" providerId="LiveId" clId="{FFA40CBA-3FC6-478C-B6CD-1957945F0190}" dt="2024-08-12T23:45:46.786" v="259" actId="20577"/>
          <ac:spMkLst>
            <pc:docMk/>
            <pc:sldMk cId="0" sldId="271"/>
            <ac:spMk id="4" creationId="{00000000-0000-0000-0000-000000000000}"/>
          </ac:spMkLst>
        </pc:spChg>
      </pc:sldChg>
      <pc:sldChg chg="modSp mod">
        <pc:chgData name="Olga Lu" userId="c70769279f4ed93f" providerId="LiveId" clId="{FFA40CBA-3FC6-478C-B6CD-1957945F0190}" dt="2024-08-12T23:50:28.897" v="266" actId="20577"/>
        <pc:sldMkLst>
          <pc:docMk/>
          <pc:sldMk cId="0" sldId="272"/>
        </pc:sldMkLst>
        <pc:spChg chg="mod">
          <ac:chgData name="Olga Lu" userId="c70769279f4ed93f" providerId="LiveId" clId="{FFA40CBA-3FC6-478C-B6CD-1957945F0190}" dt="2024-08-12T23:50:28.897" v="266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Olga Lu" userId="c70769279f4ed93f" providerId="LiveId" clId="{FFA40CBA-3FC6-478C-B6CD-1957945F0190}" dt="2024-08-12T23:52:52.190" v="269" actId="1076"/>
        <pc:sldMkLst>
          <pc:docMk/>
          <pc:sldMk cId="0" sldId="273"/>
        </pc:sldMkLst>
        <pc:spChg chg="mod">
          <ac:chgData name="Olga Lu" userId="c70769279f4ed93f" providerId="LiveId" clId="{FFA40CBA-3FC6-478C-B6CD-1957945F0190}" dt="2024-08-12T23:52:45.935" v="267" actId="20577"/>
          <ac:spMkLst>
            <pc:docMk/>
            <pc:sldMk cId="0" sldId="273"/>
            <ac:spMk id="5" creationId="{00000000-0000-0000-0000-000000000000}"/>
          </ac:spMkLst>
        </pc:spChg>
        <pc:picChg chg="mod">
          <ac:chgData name="Olga Lu" userId="c70769279f4ed93f" providerId="LiveId" clId="{FFA40CBA-3FC6-478C-B6CD-1957945F0190}" dt="2024-08-12T23:52:52.190" v="269" actId="1076"/>
          <ac:picMkLst>
            <pc:docMk/>
            <pc:sldMk cId="0" sldId="273"/>
            <ac:picMk id="2" creationId="{00000000-0000-0000-0000-000000000000}"/>
          </ac:picMkLst>
        </pc:picChg>
      </pc:sldChg>
      <pc:sldChg chg="modSp mod">
        <pc:chgData name="Olga Lu" userId="c70769279f4ed93f" providerId="LiveId" clId="{FFA40CBA-3FC6-478C-B6CD-1957945F0190}" dt="2024-08-12T23:54:28.833" v="276" actId="20577"/>
        <pc:sldMkLst>
          <pc:docMk/>
          <pc:sldMk cId="0" sldId="274"/>
        </pc:sldMkLst>
        <pc:spChg chg="mod">
          <ac:chgData name="Olga Lu" userId="c70769279f4ed93f" providerId="LiveId" clId="{FFA40CBA-3FC6-478C-B6CD-1957945F0190}" dt="2024-08-12T23:54:28.833" v="276" actId="20577"/>
          <ac:spMkLst>
            <pc:docMk/>
            <pc:sldMk cId="0" sldId="274"/>
            <ac:spMk id="3" creationId="{00000000-0000-0000-0000-000000000000}"/>
          </ac:spMkLst>
        </pc:spChg>
      </pc:sldChg>
      <pc:sldChg chg="addSp modSp mod">
        <pc:chgData name="Olga Lu" userId="c70769279f4ed93f" providerId="LiveId" clId="{FFA40CBA-3FC6-478C-B6CD-1957945F0190}" dt="2024-08-14T12:34:29.155" v="317" actId="1076"/>
        <pc:sldMkLst>
          <pc:docMk/>
          <pc:sldMk cId="0" sldId="277"/>
        </pc:sldMkLst>
        <pc:spChg chg="mod">
          <ac:chgData name="Olga Lu" userId="c70769279f4ed93f" providerId="LiveId" clId="{FFA40CBA-3FC6-478C-B6CD-1957945F0190}" dt="2024-08-13T00:11:04.365" v="306" actId="20577"/>
          <ac:spMkLst>
            <pc:docMk/>
            <pc:sldMk cId="0" sldId="277"/>
            <ac:spMk id="38" creationId="{8EAAD29D-327B-A512-CB9F-0C1C563C1C7E}"/>
          </ac:spMkLst>
        </pc:spChg>
        <pc:spChg chg="mod">
          <ac:chgData name="Olga Lu" userId="c70769279f4ed93f" providerId="LiveId" clId="{FFA40CBA-3FC6-478C-B6CD-1957945F0190}" dt="2024-08-13T00:11:11.443" v="312" actId="1036"/>
          <ac:spMkLst>
            <pc:docMk/>
            <pc:sldMk cId="0" sldId="277"/>
            <ac:spMk id="39" creationId="{57C840FD-B26B-4665-083D-99321D39EA79}"/>
          </ac:spMkLst>
        </pc:spChg>
        <pc:picChg chg="add mod">
          <ac:chgData name="Olga Lu" userId="c70769279f4ed93f" providerId="LiveId" clId="{FFA40CBA-3FC6-478C-B6CD-1957945F0190}" dt="2024-08-14T12:34:29.155" v="317" actId="1076"/>
          <ac:picMkLst>
            <pc:docMk/>
            <pc:sldMk cId="0" sldId="277"/>
            <ac:picMk id="15" creationId="{CB720F6F-8255-D71F-8F7C-F032C57F90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8201" y="6232271"/>
            <a:ext cx="961294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6402" y="11258296"/>
            <a:ext cx="791654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F9DFC8"/>
                </a:solidFill>
                <a:latin typeface="Merriweather"/>
                <a:cs typeface="Merriweath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rgbClr val="F9DFC8"/>
                </a:solidFill>
                <a:latin typeface="Merriweather"/>
                <a:cs typeface="Merriweath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35" y="5235"/>
            <a:ext cx="11298555" cy="20093940"/>
          </a:xfrm>
          <a:custGeom>
            <a:avLst/>
            <a:gdLst/>
            <a:ahLst/>
            <a:cxnLst/>
            <a:rect l="l" t="t" r="r" b="b"/>
            <a:pathLst>
              <a:path w="11298555" h="20093940">
                <a:moveTo>
                  <a:pt x="11298074" y="0"/>
                </a:moveTo>
                <a:lnTo>
                  <a:pt x="0" y="0"/>
                </a:lnTo>
                <a:lnTo>
                  <a:pt x="0" y="20093629"/>
                </a:lnTo>
                <a:lnTo>
                  <a:pt x="11298074" y="20093629"/>
                </a:lnTo>
                <a:lnTo>
                  <a:pt x="11298074" y="0"/>
                </a:lnTo>
                <a:close/>
              </a:path>
            </a:pathLst>
          </a:custGeom>
          <a:solidFill>
            <a:srgbClr val="609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5467" y="4623943"/>
            <a:ext cx="491956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24315" y="4623943"/>
            <a:ext cx="491956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489" y="445249"/>
            <a:ext cx="6986905" cy="2548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489" y="4599931"/>
            <a:ext cx="10360025" cy="1171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F9DFC8"/>
                </a:solidFill>
                <a:latin typeface="Merriweather"/>
                <a:cs typeface="Merriweath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45179" y="18696814"/>
            <a:ext cx="361899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5467" y="18696814"/>
            <a:ext cx="260115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62856" y="18981483"/>
            <a:ext cx="652145" cy="578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F9DFC8"/>
                </a:solidFill>
                <a:latin typeface="Merriweather Black"/>
                <a:cs typeface="Merriweather Black"/>
              </a:defRPr>
            </a:lvl1pPr>
          </a:lstStyle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12" Type="http://schemas.openxmlformats.org/officeDocument/2006/relationships/image" Target="../media/image64.jpg"/><Relationship Id="rId17" Type="http://schemas.openxmlformats.org/officeDocument/2006/relationships/image" Target="../media/image67.jpeg"/><Relationship Id="rId2" Type="http://schemas.openxmlformats.org/officeDocument/2006/relationships/image" Target="../media/image4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jpg"/><Relationship Id="rId5" Type="http://schemas.openxmlformats.org/officeDocument/2006/relationships/image" Target="../media/image57.jpg"/><Relationship Id="rId15" Type="http://schemas.openxmlformats.org/officeDocument/2006/relationships/image" Target="../media/image44.png"/><Relationship Id="rId10" Type="http://schemas.openxmlformats.org/officeDocument/2006/relationships/image" Target="../media/image62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Relationship Id="rId14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6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microsoft.com/office/2007/relationships/hdphoto" Target="../media/hdphoto3.wdp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hyperlink" Target="mailto:coocirurge@coocirurge.org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" y="1256"/>
            <a:ext cx="11307142" cy="201015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0739" y="9075022"/>
            <a:ext cx="4804410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150" b="1" dirty="0">
                <a:solidFill>
                  <a:srgbClr val="F8DFC7"/>
                </a:solidFill>
                <a:latin typeface="Merriweather Black"/>
                <a:cs typeface="Merriweather Black"/>
              </a:rPr>
              <a:t>Manual</a:t>
            </a:r>
            <a:r>
              <a:rPr sz="2150" b="1" spc="-60" dirty="0">
                <a:solidFill>
                  <a:srgbClr val="F8DFC7"/>
                </a:solidFill>
                <a:latin typeface="Merriweather Black"/>
                <a:cs typeface="Merriweather Black"/>
              </a:rPr>
              <a:t> </a:t>
            </a:r>
            <a:r>
              <a:rPr sz="2150" b="1" dirty="0">
                <a:solidFill>
                  <a:srgbClr val="F8DFC7"/>
                </a:solidFill>
                <a:latin typeface="Merriweather Black"/>
                <a:cs typeface="Merriweather Black"/>
              </a:rPr>
              <a:t>de</a:t>
            </a:r>
            <a:r>
              <a:rPr sz="2150" b="1" spc="-55" dirty="0">
                <a:solidFill>
                  <a:srgbClr val="F8DFC7"/>
                </a:solidFill>
                <a:latin typeface="Merriweather Black"/>
                <a:cs typeface="Merriweather Black"/>
              </a:rPr>
              <a:t> </a:t>
            </a:r>
            <a:r>
              <a:rPr sz="2150" b="1" spc="-10" dirty="0">
                <a:solidFill>
                  <a:srgbClr val="F8DFC7"/>
                </a:solidFill>
                <a:latin typeface="Merriweather Black"/>
                <a:cs typeface="Merriweather Black"/>
              </a:rPr>
              <a:t>Orientações</a:t>
            </a:r>
            <a:r>
              <a:rPr sz="2150" b="1" spc="-60" dirty="0">
                <a:solidFill>
                  <a:srgbClr val="F8DFC7"/>
                </a:solidFill>
                <a:latin typeface="Merriweather Black"/>
                <a:cs typeface="Merriweather Black"/>
              </a:rPr>
              <a:t> </a:t>
            </a:r>
            <a:r>
              <a:rPr sz="2150" b="1" dirty="0">
                <a:solidFill>
                  <a:srgbClr val="F8DFC7"/>
                </a:solidFill>
                <a:latin typeface="Merriweather Black"/>
                <a:cs typeface="Merriweather Black"/>
              </a:rPr>
              <a:t>Básicas</a:t>
            </a:r>
            <a:r>
              <a:rPr sz="2150" b="1" spc="-55" dirty="0">
                <a:solidFill>
                  <a:srgbClr val="F8DFC7"/>
                </a:solidFill>
                <a:latin typeface="Merriweather Black"/>
                <a:cs typeface="Merriweather Black"/>
              </a:rPr>
              <a:t> </a:t>
            </a:r>
            <a:r>
              <a:rPr sz="2150" b="1" spc="-25" dirty="0">
                <a:solidFill>
                  <a:srgbClr val="F8DFC7"/>
                </a:solidFill>
                <a:latin typeface="Merriweather Black"/>
                <a:cs typeface="Merriweather Black"/>
              </a:rPr>
              <a:t>aos </a:t>
            </a:r>
            <a:r>
              <a:rPr sz="2150" b="1" dirty="0">
                <a:solidFill>
                  <a:srgbClr val="F8DFC7"/>
                </a:solidFill>
                <a:latin typeface="Merriweather Black"/>
                <a:cs typeface="Merriweather Black"/>
              </a:rPr>
              <a:t>Médicos</a:t>
            </a:r>
            <a:r>
              <a:rPr sz="2150" b="1" spc="-100" dirty="0">
                <a:solidFill>
                  <a:srgbClr val="F8DFC7"/>
                </a:solidFill>
                <a:latin typeface="Merriweather Black"/>
                <a:cs typeface="Merriweather Black"/>
              </a:rPr>
              <a:t> </a:t>
            </a:r>
            <a:r>
              <a:rPr sz="2150" b="1" spc="-10" dirty="0">
                <a:solidFill>
                  <a:srgbClr val="F8DFC7"/>
                </a:solidFill>
                <a:latin typeface="Merriweather Black"/>
                <a:cs typeface="Merriweather Black"/>
              </a:rPr>
              <a:t>Cooperados</a:t>
            </a:r>
            <a:endParaRPr sz="2150" dirty="0">
              <a:latin typeface="Merriweather Black"/>
              <a:cs typeface="Merriweather Black"/>
            </a:endParaRPr>
          </a:p>
          <a:p>
            <a:pPr algn="ctr">
              <a:lnSpc>
                <a:spcPts val="2565"/>
              </a:lnSpc>
            </a:pPr>
            <a:r>
              <a:rPr sz="2150" b="1" spc="-20" dirty="0">
                <a:solidFill>
                  <a:srgbClr val="F8DFC7"/>
                </a:solidFill>
                <a:latin typeface="Merriweather Black"/>
                <a:cs typeface="Merriweather Black"/>
              </a:rPr>
              <a:t>2024</a:t>
            </a:r>
            <a:endParaRPr sz="2150" dirty="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7638" y="7228372"/>
            <a:ext cx="647382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1" spc="-10" dirty="0">
                <a:solidFill>
                  <a:srgbClr val="F8DFC7"/>
                </a:solidFill>
                <a:latin typeface="Merriweather"/>
                <a:cs typeface="Merriweather"/>
              </a:rPr>
              <a:t>COOCIRURGE</a:t>
            </a:r>
            <a:endParaRPr sz="7500" dirty="0">
              <a:latin typeface="Merriweather"/>
              <a:cs typeface="Merriweath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3557" y="8229388"/>
            <a:ext cx="61620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8DFC7"/>
                </a:solidFill>
                <a:latin typeface="Merriweather"/>
                <a:cs typeface="Merriweather"/>
              </a:rPr>
              <a:t>COOPERATIVA</a:t>
            </a:r>
            <a:r>
              <a:rPr sz="1900" spc="-4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1900" dirty="0">
                <a:solidFill>
                  <a:srgbClr val="F8DFC7"/>
                </a:solidFill>
                <a:latin typeface="Merriweather"/>
                <a:cs typeface="Merriweather"/>
              </a:rPr>
              <a:t>DOS</a:t>
            </a:r>
            <a:r>
              <a:rPr sz="1900" spc="-3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1900" spc="-10" dirty="0">
                <a:solidFill>
                  <a:srgbClr val="F8DFC7"/>
                </a:solidFill>
                <a:latin typeface="Merriweather"/>
                <a:cs typeface="Merriweather"/>
              </a:rPr>
              <a:t>CIRURGIÕES</a:t>
            </a:r>
            <a:r>
              <a:rPr sz="1900" spc="-2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1900" dirty="0">
                <a:solidFill>
                  <a:srgbClr val="F8DFC7"/>
                </a:solidFill>
                <a:latin typeface="Merriweather"/>
                <a:cs typeface="Merriweather"/>
              </a:rPr>
              <a:t>GERAIS</a:t>
            </a:r>
            <a:r>
              <a:rPr sz="1900" spc="-3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1900" dirty="0">
                <a:solidFill>
                  <a:srgbClr val="F8DFC7"/>
                </a:solidFill>
                <a:latin typeface="Merriweather"/>
                <a:cs typeface="Merriweather"/>
              </a:rPr>
              <a:t>DO</a:t>
            </a:r>
            <a:r>
              <a:rPr sz="1900" spc="-2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1900" spc="-10" dirty="0">
                <a:solidFill>
                  <a:srgbClr val="F8DFC7"/>
                </a:solidFill>
                <a:latin typeface="Merriweather"/>
                <a:cs typeface="Merriweather"/>
              </a:rPr>
              <a:t>CEARÁ</a:t>
            </a:r>
            <a:endParaRPr sz="1900" dirty="0">
              <a:latin typeface="Merriweather"/>
              <a:cs typeface="Merriweather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08026" y="11622128"/>
            <a:ext cx="5292725" cy="1362075"/>
            <a:chOff x="3008026" y="11622128"/>
            <a:chExt cx="5292725" cy="1362075"/>
          </a:xfrm>
        </p:grpSpPr>
        <p:sp>
          <p:nvSpPr>
            <p:cNvPr id="7" name="object 7"/>
            <p:cNvSpPr/>
            <p:nvPr/>
          </p:nvSpPr>
          <p:spPr>
            <a:xfrm>
              <a:off x="7117080" y="12808762"/>
              <a:ext cx="922655" cy="26034"/>
            </a:xfrm>
            <a:custGeom>
              <a:avLst/>
              <a:gdLst/>
              <a:ahLst/>
              <a:cxnLst/>
              <a:rect l="l" t="t" r="r" b="b"/>
              <a:pathLst>
                <a:path w="922654" h="26034">
                  <a:moveTo>
                    <a:pt x="16548" y="736"/>
                  </a:moveTo>
                  <a:lnTo>
                    <a:pt x="0" y="736"/>
                  </a:lnTo>
                  <a:lnTo>
                    <a:pt x="0" y="19748"/>
                  </a:lnTo>
                  <a:lnTo>
                    <a:pt x="16548" y="19748"/>
                  </a:lnTo>
                  <a:lnTo>
                    <a:pt x="16548" y="736"/>
                  </a:lnTo>
                  <a:close/>
                </a:path>
                <a:path w="922654" h="26034">
                  <a:moveTo>
                    <a:pt x="922134" y="0"/>
                  </a:moveTo>
                  <a:lnTo>
                    <a:pt x="900430" y="0"/>
                  </a:lnTo>
                  <a:lnTo>
                    <a:pt x="888199" y="25730"/>
                  </a:lnTo>
                  <a:lnTo>
                    <a:pt x="901903" y="25730"/>
                  </a:lnTo>
                  <a:lnTo>
                    <a:pt x="922134" y="0"/>
                  </a:lnTo>
                  <a:close/>
                </a:path>
              </a:pathLst>
            </a:custGeom>
            <a:solidFill>
              <a:srgbClr val="FAE2C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1488" y="12807199"/>
              <a:ext cx="997910" cy="1744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6137" y="12809488"/>
              <a:ext cx="84678" cy="1369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676" y="12844429"/>
              <a:ext cx="185335" cy="1020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4967" y="12807199"/>
              <a:ext cx="841419" cy="1766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5982" y="12807201"/>
              <a:ext cx="233356" cy="1393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9371" y="12844437"/>
              <a:ext cx="147195" cy="1020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17080" y="12844436"/>
              <a:ext cx="116205" cy="102235"/>
            </a:xfrm>
            <a:custGeom>
              <a:avLst/>
              <a:gdLst/>
              <a:ahLst/>
              <a:cxnLst/>
              <a:rect l="l" t="t" r="r" b="b"/>
              <a:pathLst>
                <a:path w="116204" h="102234">
                  <a:moveTo>
                    <a:pt x="16548" y="2209"/>
                  </a:moveTo>
                  <a:lnTo>
                    <a:pt x="0" y="2209"/>
                  </a:lnTo>
                  <a:lnTo>
                    <a:pt x="0" y="99834"/>
                  </a:lnTo>
                  <a:lnTo>
                    <a:pt x="16548" y="99834"/>
                  </a:lnTo>
                  <a:lnTo>
                    <a:pt x="16548" y="2209"/>
                  </a:lnTo>
                  <a:close/>
                </a:path>
                <a:path w="116204" h="102234">
                  <a:moveTo>
                    <a:pt x="116179" y="65519"/>
                  </a:moveTo>
                  <a:lnTo>
                    <a:pt x="84963" y="42862"/>
                  </a:lnTo>
                  <a:lnTo>
                    <a:pt x="63881" y="37007"/>
                  </a:lnTo>
                  <a:lnTo>
                    <a:pt x="59347" y="35229"/>
                  </a:lnTo>
                  <a:lnTo>
                    <a:pt x="57226" y="33769"/>
                  </a:lnTo>
                  <a:lnTo>
                    <a:pt x="54546" y="30276"/>
                  </a:lnTo>
                  <a:lnTo>
                    <a:pt x="53860" y="28359"/>
                  </a:lnTo>
                  <a:lnTo>
                    <a:pt x="53860" y="22821"/>
                  </a:lnTo>
                  <a:lnTo>
                    <a:pt x="55486" y="19888"/>
                  </a:lnTo>
                  <a:lnTo>
                    <a:pt x="61976" y="14859"/>
                  </a:lnTo>
                  <a:lnTo>
                    <a:pt x="67398" y="13601"/>
                  </a:lnTo>
                  <a:lnTo>
                    <a:pt x="81445" y="13601"/>
                  </a:lnTo>
                  <a:lnTo>
                    <a:pt x="86423" y="14998"/>
                  </a:lnTo>
                  <a:lnTo>
                    <a:pt x="93472" y="20650"/>
                  </a:lnTo>
                  <a:lnTo>
                    <a:pt x="95592" y="24561"/>
                  </a:lnTo>
                  <a:lnTo>
                    <a:pt x="96342" y="29591"/>
                  </a:lnTo>
                  <a:lnTo>
                    <a:pt x="112522" y="27393"/>
                  </a:lnTo>
                  <a:lnTo>
                    <a:pt x="81483" y="0"/>
                  </a:lnTo>
                  <a:lnTo>
                    <a:pt x="68719" y="0"/>
                  </a:lnTo>
                  <a:lnTo>
                    <a:pt x="37871" y="23774"/>
                  </a:lnTo>
                  <a:lnTo>
                    <a:pt x="37871" y="32918"/>
                  </a:lnTo>
                  <a:lnTo>
                    <a:pt x="68986" y="56248"/>
                  </a:lnTo>
                  <a:lnTo>
                    <a:pt x="86398" y="60731"/>
                  </a:lnTo>
                  <a:lnTo>
                    <a:pt x="92049" y="62598"/>
                  </a:lnTo>
                  <a:lnTo>
                    <a:pt x="97561" y="66217"/>
                  </a:lnTo>
                  <a:lnTo>
                    <a:pt x="99187" y="69164"/>
                  </a:lnTo>
                  <a:lnTo>
                    <a:pt x="99187" y="77076"/>
                  </a:lnTo>
                  <a:lnTo>
                    <a:pt x="97345" y="80708"/>
                  </a:lnTo>
                  <a:lnTo>
                    <a:pt x="89992" y="86893"/>
                  </a:lnTo>
                  <a:lnTo>
                    <a:pt x="84353" y="88442"/>
                  </a:lnTo>
                  <a:lnTo>
                    <a:pt x="69215" y="88442"/>
                  </a:lnTo>
                  <a:lnTo>
                    <a:pt x="63334" y="86690"/>
                  </a:lnTo>
                  <a:lnTo>
                    <a:pt x="54940" y="79705"/>
                  </a:lnTo>
                  <a:lnTo>
                    <a:pt x="52387" y="74676"/>
                  </a:lnTo>
                  <a:lnTo>
                    <a:pt x="51460" y="68110"/>
                  </a:lnTo>
                  <a:lnTo>
                    <a:pt x="35090" y="70688"/>
                  </a:lnTo>
                  <a:lnTo>
                    <a:pt x="60071" y="100076"/>
                  </a:lnTo>
                  <a:lnTo>
                    <a:pt x="76847" y="102044"/>
                  </a:lnTo>
                  <a:lnTo>
                    <a:pt x="84505" y="102044"/>
                  </a:lnTo>
                  <a:lnTo>
                    <a:pt x="116179" y="76669"/>
                  </a:lnTo>
                  <a:lnTo>
                    <a:pt x="116179" y="65519"/>
                  </a:lnTo>
                  <a:close/>
                </a:path>
              </a:pathLst>
            </a:custGeom>
            <a:solidFill>
              <a:srgbClr val="FAE2C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9283" y="12809488"/>
              <a:ext cx="84678" cy="1369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3826" y="12844433"/>
              <a:ext cx="91473" cy="1020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3984" y="12807199"/>
              <a:ext cx="328035" cy="1393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912240" y="12844449"/>
              <a:ext cx="147320" cy="102235"/>
            </a:xfrm>
            <a:custGeom>
              <a:avLst/>
              <a:gdLst/>
              <a:ahLst/>
              <a:cxnLst/>
              <a:rect l="l" t="t" r="r" b="b"/>
              <a:pathLst>
                <a:path w="147320" h="102234">
                  <a:moveTo>
                    <a:pt x="53035" y="5308"/>
                  </a:moveTo>
                  <a:lnTo>
                    <a:pt x="47282" y="1752"/>
                  </a:lnTo>
                  <a:lnTo>
                    <a:pt x="41617" y="0"/>
                  </a:lnTo>
                  <a:lnTo>
                    <a:pt x="32181" y="0"/>
                  </a:lnTo>
                  <a:lnTo>
                    <a:pt x="14884" y="16992"/>
                  </a:lnTo>
                  <a:lnTo>
                    <a:pt x="14884" y="2197"/>
                  </a:lnTo>
                  <a:lnTo>
                    <a:pt x="0" y="2197"/>
                  </a:lnTo>
                  <a:lnTo>
                    <a:pt x="0" y="99822"/>
                  </a:lnTo>
                  <a:lnTo>
                    <a:pt x="16548" y="99822"/>
                  </a:lnTo>
                  <a:lnTo>
                    <a:pt x="16548" y="41706"/>
                  </a:lnTo>
                  <a:lnTo>
                    <a:pt x="17462" y="35280"/>
                  </a:lnTo>
                  <a:lnTo>
                    <a:pt x="20523" y="25539"/>
                  </a:lnTo>
                  <a:lnTo>
                    <a:pt x="22580" y="22504"/>
                  </a:lnTo>
                  <a:lnTo>
                    <a:pt x="28346" y="18173"/>
                  </a:lnTo>
                  <a:lnTo>
                    <a:pt x="31597" y="17068"/>
                  </a:lnTo>
                  <a:lnTo>
                    <a:pt x="39255" y="17068"/>
                  </a:lnTo>
                  <a:lnTo>
                    <a:pt x="43294" y="18288"/>
                  </a:lnTo>
                  <a:lnTo>
                    <a:pt x="47345" y="20675"/>
                  </a:lnTo>
                  <a:lnTo>
                    <a:pt x="53035" y="5308"/>
                  </a:lnTo>
                  <a:close/>
                </a:path>
                <a:path w="147320" h="102234">
                  <a:moveTo>
                    <a:pt x="147193" y="99822"/>
                  </a:moveTo>
                  <a:lnTo>
                    <a:pt x="145097" y="96100"/>
                  </a:lnTo>
                  <a:lnTo>
                    <a:pt x="143789" y="92392"/>
                  </a:lnTo>
                  <a:lnTo>
                    <a:pt x="143713" y="92176"/>
                  </a:lnTo>
                  <a:lnTo>
                    <a:pt x="141947" y="50825"/>
                  </a:lnTo>
                  <a:lnTo>
                    <a:pt x="141947" y="29489"/>
                  </a:lnTo>
                  <a:lnTo>
                    <a:pt x="141808" y="26797"/>
                  </a:lnTo>
                  <a:lnTo>
                    <a:pt x="141719" y="25323"/>
                  </a:lnTo>
                  <a:lnTo>
                    <a:pt x="141681" y="24396"/>
                  </a:lnTo>
                  <a:lnTo>
                    <a:pt x="141224" y="22047"/>
                  </a:lnTo>
                  <a:lnTo>
                    <a:pt x="140246" y="17526"/>
                  </a:lnTo>
                  <a:lnTo>
                    <a:pt x="140144" y="17056"/>
                  </a:lnTo>
                  <a:lnTo>
                    <a:pt x="138607" y="13677"/>
                  </a:lnTo>
                  <a:lnTo>
                    <a:pt x="112496" y="0"/>
                  </a:lnTo>
                  <a:lnTo>
                    <a:pt x="95758" y="0"/>
                  </a:lnTo>
                  <a:lnTo>
                    <a:pt x="61595" y="23126"/>
                  </a:lnTo>
                  <a:lnTo>
                    <a:pt x="60248" y="29489"/>
                  </a:lnTo>
                  <a:lnTo>
                    <a:pt x="60121" y="30048"/>
                  </a:lnTo>
                  <a:lnTo>
                    <a:pt x="76301" y="32258"/>
                  </a:lnTo>
                  <a:lnTo>
                    <a:pt x="78079" y="25323"/>
                  </a:lnTo>
                  <a:lnTo>
                    <a:pt x="80822" y="20497"/>
                  </a:lnTo>
                  <a:lnTo>
                    <a:pt x="88252" y="15036"/>
                  </a:lnTo>
                  <a:lnTo>
                    <a:pt x="93980" y="13677"/>
                  </a:lnTo>
                  <a:lnTo>
                    <a:pt x="110121" y="13677"/>
                  </a:lnTo>
                  <a:lnTo>
                    <a:pt x="116382" y="15557"/>
                  </a:lnTo>
                  <a:lnTo>
                    <a:pt x="123748" y="22047"/>
                  </a:lnTo>
                  <a:lnTo>
                    <a:pt x="125310" y="26797"/>
                  </a:lnTo>
                  <a:lnTo>
                    <a:pt x="125209" y="37858"/>
                  </a:lnTo>
                  <a:lnTo>
                    <a:pt x="125209" y="50825"/>
                  </a:lnTo>
                  <a:lnTo>
                    <a:pt x="120332" y="78041"/>
                  </a:lnTo>
                  <a:lnTo>
                    <a:pt x="120218" y="78282"/>
                  </a:lnTo>
                  <a:lnTo>
                    <a:pt x="116573" y="82080"/>
                  </a:lnTo>
                  <a:lnTo>
                    <a:pt x="106451" y="87782"/>
                  </a:lnTo>
                  <a:lnTo>
                    <a:pt x="106210" y="87782"/>
                  </a:lnTo>
                  <a:lnTo>
                    <a:pt x="100977" y="89065"/>
                  </a:lnTo>
                  <a:lnTo>
                    <a:pt x="88163" y="89065"/>
                  </a:lnTo>
                  <a:lnTo>
                    <a:pt x="83896" y="87782"/>
                  </a:lnTo>
                  <a:lnTo>
                    <a:pt x="83489" y="87782"/>
                  </a:lnTo>
                  <a:lnTo>
                    <a:pt x="76593" y="81724"/>
                  </a:lnTo>
                  <a:lnTo>
                    <a:pt x="75031" y="78282"/>
                  </a:lnTo>
                  <a:lnTo>
                    <a:pt x="74917" y="70751"/>
                  </a:lnTo>
                  <a:lnTo>
                    <a:pt x="75692" y="68122"/>
                  </a:lnTo>
                  <a:lnTo>
                    <a:pt x="98183" y="57086"/>
                  </a:lnTo>
                  <a:lnTo>
                    <a:pt x="106629" y="55714"/>
                  </a:lnTo>
                  <a:lnTo>
                    <a:pt x="113957" y="54216"/>
                  </a:lnTo>
                  <a:lnTo>
                    <a:pt x="120142" y="52590"/>
                  </a:lnTo>
                  <a:lnTo>
                    <a:pt x="125209" y="50825"/>
                  </a:lnTo>
                  <a:lnTo>
                    <a:pt x="125209" y="37858"/>
                  </a:lnTo>
                  <a:lnTo>
                    <a:pt x="119824" y="39458"/>
                  </a:lnTo>
                  <a:lnTo>
                    <a:pt x="113106" y="40944"/>
                  </a:lnTo>
                  <a:lnTo>
                    <a:pt x="105054" y="42303"/>
                  </a:lnTo>
                  <a:lnTo>
                    <a:pt x="95694" y="43548"/>
                  </a:lnTo>
                  <a:lnTo>
                    <a:pt x="89141" y="44348"/>
                  </a:lnTo>
                  <a:lnTo>
                    <a:pt x="84239" y="45186"/>
                  </a:lnTo>
                  <a:lnTo>
                    <a:pt x="57264" y="69392"/>
                  </a:lnTo>
                  <a:lnTo>
                    <a:pt x="57264" y="82245"/>
                  </a:lnTo>
                  <a:lnTo>
                    <a:pt x="90652" y="102031"/>
                  </a:lnTo>
                  <a:lnTo>
                    <a:pt x="97142" y="102031"/>
                  </a:lnTo>
                  <a:lnTo>
                    <a:pt x="103225" y="100965"/>
                  </a:lnTo>
                  <a:lnTo>
                    <a:pt x="114566" y="96672"/>
                  </a:lnTo>
                  <a:lnTo>
                    <a:pt x="120472" y="93002"/>
                  </a:lnTo>
                  <a:lnTo>
                    <a:pt x="125082" y="89065"/>
                  </a:lnTo>
                  <a:lnTo>
                    <a:pt x="126593" y="87782"/>
                  </a:lnTo>
                  <a:lnTo>
                    <a:pt x="127063" y="92176"/>
                  </a:lnTo>
                  <a:lnTo>
                    <a:pt x="127088" y="92392"/>
                  </a:lnTo>
                  <a:lnTo>
                    <a:pt x="128117" y="96100"/>
                  </a:lnTo>
                  <a:lnTo>
                    <a:pt x="128193" y="96393"/>
                  </a:lnTo>
                  <a:lnTo>
                    <a:pt x="129921" y="99822"/>
                  </a:lnTo>
                  <a:lnTo>
                    <a:pt x="147193" y="99822"/>
                  </a:lnTo>
                  <a:close/>
                </a:path>
              </a:pathLst>
            </a:custGeom>
            <a:solidFill>
              <a:srgbClr val="FAE2C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8026" y="11622128"/>
              <a:ext cx="5292721" cy="1333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482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Convênios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6425" y="3654338"/>
            <a:ext cx="10413406" cy="16450180"/>
            <a:chOff x="476425" y="3654338"/>
            <a:chExt cx="10413406" cy="16450180"/>
          </a:xfrm>
        </p:grpSpPr>
        <p:sp>
          <p:nvSpPr>
            <p:cNvPr id="4" name="object 4"/>
            <p:cNvSpPr/>
            <p:nvPr/>
          </p:nvSpPr>
          <p:spPr>
            <a:xfrm>
              <a:off x="476425" y="3654338"/>
              <a:ext cx="10356215" cy="14156690"/>
            </a:xfrm>
            <a:custGeom>
              <a:avLst/>
              <a:gdLst/>
              <a:ahLst/>
              <a:cxnLst/>
              <a:rect l="l" t="t" r="r" b="b"/>
              <a:pathLst>
                <a:path w="10356215" h="14156690">
                  <a:moveTo>
                    <a:pt x="9308617" y="0"/>
                  </a:moveTo>
                  <a:lnTo>
                    <a:pt x="1047088" y="0"/>
                  </a:lnTo>
                  <a:lnTo>
                    <a:pt x="999159" y="1077"/>
                  </a:lnTo>
                  <a:lnTo>
                    <a:pt x="951782" y="4279"/>
                  </a:lnTo>
                  <a:lnTo>
                    <a:pt x="905005" y="9558"/>
                  </a:lnTo>
                  <a:lnTo>
                    <a:pt x="858874" y="16869"/>
                  </a:lnTo>
                  <a:lnTo>
                    <a:pt x="813434" y="26166"/>
                  </a:lnTo>
                  <a:lnTo>
                    <a:pt x="768732" y="37402"/>
                  </a:lnTo>
                  <a:lnTo>
                    <a:pt x="724814" y="50531"/>
                  </a:lnTo>
                  <a:lnTo>
                    <a:pt x="681727" y="65507"/>
                  </a:lnTo>
                  <a:lnTo>
                    <a:pt x="639516" y="82284"/>
                  </a:lnTo>
                  <a:lnTo>
                    <a:pt x="598228" y="100815"/>
                  </a:lnTo>
                  <a:lnTo>
                    <a:pt x="557909" y="121055"/>
                  </a:lnTo>
                  <a:lnTo>
                    <a:pt x="518605" y="142957"/>
                  </a:lnTo>
                  <a:lnTo>
                    <a:pt x="480362" y="166474"/>
                  </a:lnTo>
                  <a:lnTo>
                    <a:pt x="443227" y="191561"/>
                  </a:lnTo>
                  <a:lnTo>
                    <a:pt x="407246" y="218172"/>
                  </a:lnTo>
                  <a:lnTo>
                    <a:pt x="372464" y="246260"/>
                  </a:lnTo>
                  <a:lnTo>
                    <a:pt x="338929" y="275779"/>
                  </a:lnTo>
                  <a:lnTo>
                    <a:pt x="306686" y="306683"/>
                  </a:lnTo>
                  <a:lnTo>
                    <a:pt x="275782" y="338925"/>
                  </a:lnTo>
                  <a:lnTo>
                    <a:pt x="246263" y="372460"/>
                  </a:lnTo>
                  <a:lnTo>
                    <a:pt x="218175" y="407241"/>
                  </a:lnTo>
                  <a:lnTo>
                    <a:pt x="191564" y="443222"/>
                  </a:lnTo>
                  <a:lnTo>
                    <a:pt x="166477" y="480357"/>
                  </a:lnTo>
                  <a:lnTo>
                    <a:pt x="142959" y="518600"/>
                  </a:lnTo>
                  <a:lnTo>
                    <a:pt x="121057" y="557904"/>
                  </a:lnTo>
                  <a:lnTo>
                    <a:pt x="100817" y="598223"/>
                  </a:lnTo>
                  <a:lnTo>
                    <a:pt x="82286" y="639512"/>
                  </a:lnTo>
                  <a:lnTo>
                    <a:pt x="65509" y="681723"/>
                  </a:lnTo>
                  <a:lnTo>
                    <a:pt x="50532" y="724810"/>
                  </a:lnTo>
                  <a:lnTo>
                    <a:pt x="37403" y="768729"/>
                  </a:lnTo>
                  <a:lnTo>
                    <a:pt x="26167" y="813431"/>
                  </a:lnTo>
                  <a:lnTo>
                    <a:pt x="16870" y="858871"/>
                  </a:lnTo>
                  <a:lnTo>
                    <a:pt x="9558" y="905003"/>
                  </a:lnTo>
                  <a:lnTo>
                    <a:pt x="4279" y="951781"/>
                  </a:lnTo>
                  <a:lnTo>
                    <a:pt x="1077" y="999158"/>
                  </a:lnTo>
                  <a:lnTo>
                    <a:pt x="0" y="1047088"/>
                  </a:lnTo>
                  <a:lnTo>
                    <a:pt x="0" y="13109548"/>
                  </a:lnTo>
                  <a:lnTo>
                    <a:pt x="1077" y="13157478"/>
                  </a:lnTo>
                  <a:lnTo>
                    <a:pt x="4279" y="13204855"/>
                  </a:lnTo>
                  <a:lnTo>
                    <a:pt x="9558" y="13251633"/>
                  </a:lnTo>
                  <a:lnTo>
                    <a:pt x="16870" y="13297765"/>
                  </a:lnTo>
                  <a:lnTo>
                    <a:pt x="26167" y="13343205"/>
                  </a:lnTo>
                  <a:lnTo>
                    <a:pt x="37403" y="13387907"/>
                  </a:lnTo>
                  <a:lnTo>
                    <a:pt x="50532" y="13431826"/>
                  </a:lnTo>
                  <a:lnTo>
                    <a:pt x="65509" y="13474913"/>
                  </a:lnTo>
                  <a:lnTo>
                    <a:pt x="82286" y="13517124"/>
                  </a:lnTo>
                  <a:lnTo>
                    <a:pt x="100817" y="13558413"/>
                  </a:lnTo>
                  <a:lnTo>
                    <a:pt x="121057" y="13598732"/>
                  </a:lnTo>
                  <a:lnTo>
                    <a:pt x="142959" y="13638036"/>
                  </a:lnTo>
                  <a:lnTo>
                    <a:pt x="166477" y="13676279"/>
                  </a:lnTo>
                  <a:lnTo>
                    <a:pt x="191564" y="13713414"/>
                  </a:lnTo>
                  <a:lnTo>
                    <a:pt x="218175" y="13749395"/>
                  </a:lnTo>
                  <a:lnTo>
                    <a:pt x="246263" y="13784176"/>
                  </a:lnTo>
                  <a:lnTo>
                    <a:pt x="275782" y="13817711"/>
                  </a:lnTo>
                  <a:lnTo>
                    <a:pt x="306686" y="13849953"/>
                  </a:lnTo>
                  <a:lnTo>
                    <a:pt x="338929" y="13880857"/>
                  </a:lnTo>
                  <a:lnTo>
                    <a:pt x="372464" y="13910376"/>
                  </a:lnTo>
                  <a:lnTo>
                    <a:pt x="407246" y="13938464"/>
                  </a:lnTo>
                  <a:lnTo>
                    <a:pt x="443227" y="13965075"/>
                  </a:lnTo>
                  <a:lnTo>
                    <a:pt x="480362" y="13990162"/>
                  </a:lnTo>
                  <a:lnTo>
                    <a:pt x="518605" y="14013679"/>
                  </a:lnTo>
                  <a:lnTo>
                    <a:pt x="557909" y="14035581"/>
                  </a:lnTo>
                  <a:lnTo>
                    <a:pt x="598228" y="14055821"/>
                  </a:lnTo>
                  <a:lnTo>
                    <a:pt x="639516" y="14074352"/>
                  </a:lnTo>
                  <a:lnTo>
                    <a:pt x="681727" y="14091129"/>
                  </a:lnTo>
                  <a:lnTo>
                    <a:pt x="724814" y="14106105"/>
                  </a:lnTo>
                  <a:lnTo>
                    <a:pt x="768732" y="14119234"/>
                  </a:lnTo>
                  <a:lnTo>
                    <a:pt x="813434" y="14130470"/>
                  </a:lnTo>
                  <a:lnTo>
                    <a:pt x="858874" y="14139767"/>
                  </a:lnTo>
                  <a:lnTo>
                    <a:pt x="905005" y="14147078"/>
                  </a:lnTo>
                  <a:lnTo>
                    <a:pt x="951782" y="14152357"/>
                  </a:lnTo>
                  <a:lnTo>
                    <a:pt x="999159" y="14155559"/>
                  </a:lnTo>
                  <a:lnTo>
                    <a:pt x="1047088" y="14156637"/>
                  </a:lnTo>
                  <a:lnTo>
                    <a:pt x="9308617" y="14156637"/>
                  </a:lnTo>
                  <a:lnTo>
                    <a:pt x="9356547" y="14155559"/>
                  </a:lnTo>
                  <a:lnTo>
                    <a:pt x="9403924" y="14152357"/>
                  </a:lnTo>
                  <a:lnTo>
                    <a:pt x="9450701" y="14147078"/>
                  </a:lnTo>
                  <a:lnTo>
                    <a:pt x="9496834" y="14139767"/>
                  </a:lnTo>
                  <a:lnTo>
                    <a:pt x="9542274" y="14130470"/>
                  </a:lnTo>
                  <a:lnTo>
                    <a:pt x="9586976" y="14119234"/>
                  </a:lnTo>
                  <a:lnTo>
                    <a:pt x="9630894" y="14106105"/>
                  </a:lnTo>
                  <a:lnTo>
                    <a:pt x="9673982" y="14091129"/>
                  </a:lnTo>
                  <a:lnTo>
                    <a:pt x="9716193" y="14074352"/>
                  </a:lnTo>
                  <a:lnTo>
                    <a:pt x="9757481" y="14055821"/>
                  </a:lnTo>
                  <a:lnTo>
                    <a:pt x="9797801" y="14035581"/>
                  </a:lnTo>
                  <a:lnTo>
                    <a:pt x="9837105" y="14013679"/>
                  </a:lnTo>
                  <a:lnTo>
                    <a:pt x="9875347" y="13990162"/>
                  </a:lnTo>
                  <a:lnTo>
                    <a:pt x="9912482" y="13965075"/>
                  </a:lnTo>
                  <a:lnTo>
                    <a:pt x="9948464" y="13938464"/>
                  </a:lnTo>
                  <a:lnTo>
                    <a:pt x="9983245" y="13910376"/>
                  </a:lnTo>
                  <a:lnTo>
                    <a:pt x="10016780" y="13880857"/>
                  </a:lnTo>
                  <a:lnTo>
                    <a:pt x="10049022" y="13849953"/>
                  </a:lnTo>
                  <a:lnTo>
                    <a:pt x="10079926" y="13817711"/>
                  </a:lnTo>
                  <a:lnTo>
                    <a:pt x="10109445" y="13784176"/>
                  </a:lnTo>
                  <a:lnTo>
                    <a:pt x="10137533" y="13749395"/>
                  </a:lnTo>
                  <a:lnTo>
                    <a:pt x="10164143" y="13713414"/>
                  </a:lnTo>
                  <a:lnTo>
                    <a:pt x="10189231" y="13676279"/>
                  </a:lnTo>
                  <a:lnTo>
                    <a:pt x="10212748" y="13638036"/>
                  </a:lnTo>
                  <a:lnTo>
                    <a:pt x="10234650" y="13598732"/>
                  </a:lnTo>
                  <a:lnTo>
                    <a:pt x="10254889" y="13558413"/>
                  </a:lnTo>
                  <a:lnTo>
                    <a:pt x="10273420" y="13517124"/>
                  </a:lnTo>
                  <a:lnTo>
                    <a:pt x="10290197" y="13474913"/>
                  </a:lnTo>
                  <a:lnTo>
                    <a:pt x="10305173" y="13431826"/>
                  </a:lnTo>
                  <a:lnTo>
                    <a:pt x="10318302" y="13387907"/>
                  </a:lnTo>
                  <a:lnTo>
                    <a:pt x="10329539" y="13343205"/>
                  </a:lnTo>
                  <a:lnTo>
                    <a:pt x="10338835" y="13297765"/>
                  </a:lnTo>
                  <a:lnTo>
                    <a:pt x="10346147" y="13251633"/>
                  </a:lnTo>
                  <a:lnTo>
                    <a:pt x="10351426" y="13204855"/>
                  </a:lnTo>
                  <a:lnTo>
                    <a:pt x="10354628" y="13157478"/>
                  </a:lnTo>
                  <a:lnTo>
                    <a:pt x="10355705" y="13109548"/>
                  </a:lnTo>
                  <a:lnTo>
                    <a:pt x="10355705" y="1047088"/>
                  </a:lnTo>
                  <a:lnTo>
                    <a:pt x="10354628" y="999158"/>
                  </a:lnTo>
                  <a:lnTo>
                    <a:pt x="10351426" y="951781"/>
                  </a:lnTo>
                  <a:lnTo>
                    <a:pt x="10346147" y="905003"/>
                  </a:lnTo>
                  <a:lnTo>
                    <a:pt x="10338835" y="858871"/>
                  </a:lnTo>
                  <a:lnTo>
                    <a:pt x="10329539" y="813431"/>
                  </a:lnTo>
                  <a:lnTo>
                    <a:pt x="10318302" y="768729"/>
                  </a:lnTo>
                  <a:lnTo>
                    <a:pt x="10305173" y="724810"/>
                  </a:lnTo>
                  <a:lnTo>
                    <a:pt x="10290197" y="681723"/>
                  </a:lnTo>
                  <a:lnTo>
                    <a:pt x="10273420" y="639512"/>
                  </a:lnTo>
                  <a:lnTo>
                    <a:pt x="10254889" y="598223"/>
                  </a:lnTo>
                  <a:lnTo>
                    <a:pt x="10234650" y="557904"/>
                  </a:lnTo>
                  <a:lnTo>
                    <a:pt x="10212748" y="518600"/>
                  </a:lnTo>
                  <a:lnTo>
                    <a:pt x="10189231" y="480357"/>
                  </a:lnTo>
                  <a:lnTo>
                    <a:pt x="10164143" y="443222"/>
                  </a:lnTo>
                  <a:lnTo>
                    <a:pt x="10137533" y="407241"/>
                  </a:lnTo>
                  <a:lnTo>
                    <a:pt x="10109445" y="372460"/>
                  </a:lnTo>
                  <a:lnTo>
                    <a:pt x="10079926" y="338925"/>
                  </a:lnTo>
                  <a:lnTo>
                    <a:pt x="10049022" y="306683"/>
                  </a:lnTo>
                  <a:lnTo>
                    <a:pt x="10016780" y="275779"/>
                  </a:lnTo>
                  <a:lnTo>
                    <a:pt x="9983245" y="246260"/>
                  </a:lnTo>
                  <a:lnTo>
                    <a:pt x="9948464" y="218172"/>
                  </a:lnTo>
                  <a:lnTo>
                    <a:pt x="9912482" y="191561"/>
                  </a:lnTo>
                  <a:lnTo>
                    <a:pt x="9875347" y="166474"/>
                  </a:lnTo>
                  <a:lnTo>
                    <a:pt x="9837105" y="142957"/>
                  </a:lnTo>
                  <a:lnTo>
                    <a:pt x="9797801" y="121055"/>
                  </a:lnTo>
                  <a:lnTo>
                    <a:pt x="9757481" y="100815"/>
                  </a:lnTo>
                  <a:lnTo>
                    <a:pt x="9716193" y="82284"/>
                  </a:lnTo>
                  <a:lnTo>
                    <a:pt x="9673982" y="65507"/>
                  </a:lnTo>
                  <a:lnTo>
                    <a:pt x="9630894" y="50531"/>
                  </a:lnTo>
                  <a:lnTo>
                    <a:pt x="9586976" y="37402"/>
                  </a:lnTo>
                  <a:lnTo>
                    <a:pt x="9542274" y="26166"/>
                  </a:lnTo>
                  <a:lnTo>
                    <a:pt x="9496834" y="16869"/>
                  </a:lnTo>
                  <a:lnTo>
                    <a:pt x="9450701" y="9558"/>
                  </a:lnTo>
                  <a:lnTo>
                    <a:pt x="9403924" y="4279"/>
                  </a:lnTo>
                  <a:lnTo>
                    <a:pt x="9356547" y="1077"/>
                  </a:lnTo>
                  <a:lnTo>
                    <a:pt x="93086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58857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7009" y="5596577"/>
              <a:ext cx="2166834" cy="24711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8223" y="10424750"/>
              <a:ext cx="1937006" cy="6157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2121" y="13568236"/>
              <a:ext cx="1749197" cy="14909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2895" y="6023744"/>
              <a:ext cx="2426807" cy="19841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2895" y="10377281"/>
              <a:ext cx="2106906" cy="7107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7454" y="13520143"/>
              <a:ext cx="1597792" cy="15871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88260" y="6544975"/>
              <a:ext cx="2443412" cy="10613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8260" y="10271948"/>
              <a:ext cx="2287145" cy="8087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01235" y="13721052"/>
              <a:ext cx="2261195" cy="118530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482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Contratos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6425" y="4617660"/>
            <a:ext cx="10413365" cy="15487015"/>
            <a:chOff x="476425" y="4617660"/>
            <a:chExt cx="10413365" cy="15487015"/>
          </a:xfrm>
        </p:grpSpPr>
        <p:sp>
          <p:nvSpPr>
            <p:cNvPr id="4" name="object 4"/>
            <p:cNvSpPr/>
            <p:nvPr/>
          </p:nvSpPr>
          <p:spPr>
            <a:xfrm>
              <a:off x="476425" y="4617660"/>
              <a:ext cx="10356215" cy="12649200"/>
            </a:xfrm>
            <a:custGeom>
              <a:avLst/>
              <a:gdLst/>
              <a:ahLst/>
              <a:cxnLst/>
              <a:rect l="l" t="t" r="r" b="b"/>
              <a:pathLst>
                <a:path w="10356215" h="12649200">
                  <a:moveTo>
                    <a:pt x="9308617" y="0"/>
                  </a:moveTo>
                  <a:lnTo>
                    <a:pt x="1047088" y="0"/>
                  </a:lnTo>
                  <a:lnTo>
                    <a:pt x="999159" y="1077"/>
                  </a:lnTo>
                  <a:lnTo>
                    <a:pt x="951782" y="4279"/>
                  </a:lnTo>
                  <a:lnTo>
                    <a:pt x="905005" y="9558"/>
                  </a:lnTo>
                  <a:lnTo>
                    <a:pt x="858874" y="16869"/>
                  </a:lnTo>
                  <a:lnTo>
                    <a:pt x="813434" y="26166"/>
                  </a:lnTo>
                  <a:lnTo>
                    <a:pt x="768732" y="37402"/>
                  </a:lnTo>
                  <a:lnTo>
                    <a:pt x="724814" y="50531"/>
                  </a:lnTo>
                  <a:lnTo>
                    <a:pt x="681727" y="65507"/>
                  </a:lnTo>
                  <a:lnTo>
                    <a:pt x="639516" y="82284"/>
                  </a:lnTo>
                  <a:lnTo>
                    <a:pt x="598228" y="100815"/>
                  </a:lnTo>
                  <a:lnTo>
                    <a:pt x="557909" y="121055"/>
                  </a:lnTo>
                  <a:lnTo>
                    <a:pt x="518605" y="142957"/>
                  </a:lnTo>
                  <a:lnTo>
                    <a:pt x="480362" y="166474"/>
                  </a:lnTo>
                  <a:lnTo>
                    <a:pt x="443227" y="191561"/>
                  </a:lnTo>
                  <a:lnTo>
                    <a:pt x="407246" y="218172"/>
                  </a:lnTo>
                  <a:lnTo>
                    <a:pt x="372464" y="246260"/>
                  </a:lnTo>
                  <a:lnTo>
                    <a:pt x="338929" y="275779"/>
                  </a:lnTo>
                  <a:lnTo>
                    <a:pt x="306686" y="306683"/>
                  </a:lnTo>
                  <a:lnTo>
                    <a:pt x="275782" y="338925"/>
                  </a:lnTo>
                  <a:lnTo>
                    <a:pt x="246263" y="372460"/>
                  </a:lnTo>
                  <a:lnTo>
                    <a:pt x="218175" y="407241"/>
                  </a:lnTo>
                  <a:lnTo>
                    <a:pt x="191564" y="443222"/>
                  </a:lnTo>
                  <a:lnTo>
                    <a:pt x="166477" y="480357"/>
                  </a:lnTo>
                  <a:lnTo>
                    <a:pt x="142959" y="518600"/>
                  </a:lnTo>
                  <a:lnTo>
                    <a:pt x="121057" y="557904"/>
                  </a:lnTo>
                  <a:lnTo>
                    <a:pt x="100817" y="598223"/>
                  </a:lnTo>
                  <a:lnTo>
                    <a:pt x="82286" y="639512"/>
                  </a:lnTo>
                  <a:lnTo>
                    <a:pt x="65509" y="681723"/>
                  </a:lnTo>
                  <a:lnTo>
                    <a:pt x="50532" y="724810"/>
                  </a:lnTo>
                  <a:lnTo>
                    <a:pt x="37403" y="768729"/>
                  </a:lnTo>
                  <a:lnTo>
                    <a:pt x="26167" y="813431"/>
                  </a:lnTo>
                  <a:lnTo>
                    <a:pt x="16870" y="858871"/>
                  </a:lnTo>
                  <a:lnTo>
                    <a:pt x="9558" y="905003"/>
                  </a:lnTo>
                  <a:lnTo>
                    <a:pt x="4279" y="951781"/>
                  </a:lnTo>
                  <a:lnTo>
                    <a:pt x="1077" y="999158"/>
                  </a:lnTo>
                  <a:lnTo>
                    <a:pt x="0" y="1047088"/>
                  </a:lnTo>
                  <a:lnTo>
                    <a:pt x="0" y="11601740"/>
                  </a:lnTo>
                  <a:lnTo>
                    <a:pt x="1077" y="11649671"/>
                  </a:lnTo>
                  <a:lnTo>
                    <a:pt x="4279" y="11697048"/>
                  </a:lnTo>
                  <a:lnTo>
                    <a:pt x="9558" y="11743825"/>
                  </a:lnTo>
                  <a:lnTo>
                    <a:pt x="16870" y="11789957"/>
                  </a:lnTo>
                  <a:lnTo>
                    <a:pt x="26167" y="11835398"/>
                  </a:lnTo>
                  <a:lnTo>
                    <a:pt x="37403" y="11880100"/>
                  </a:lnTo>
                  <a:lnTo>
                    <a:pt x="50532" y="11924018"/>
                  </a:lnTo>
                  <a:lnTo>
                    <a:pt x="65509" y="11967106"/>
                  </a:lnTo>
                  <a:lnTo>
                    <a:pt x="82286" y="12009317"/>
                  </a:lnTo>
                  <a:lnTo>
                    <a:pt x="100817" y="12050605"/>
                  </a:lnTo>
                  <a:lnTo>
                    <a:pt x="121057" y="12090924"/>
                  </a:lnTo>
                  <a:lnTo>
                    <a:pt x="142959" y="12130229"/>
                  </a:lnTo>
                  <a:lnTo>
                    <a:pt x="166477" y="12168471"/>
                  </a:lnTo>
                  <a:lnTo>
                    <a:pt x="191564" y="12205606"/>
                  </a:lnTo>
                  <a:lnTo>
                    <a:pt x="218175" y="12241587"/>
                  </a:lnTo>
                  <a:lnTo>
                    <a:pt x="246263" y="12276369"/>
                  </a:lnTo>
                  <a:lnTo>
                    <a:pt x="275782" y="12309903"/>
                  </a:lnTo>
                  <a:lnTo>
                    <a:pt x="306686" y="12342146"/>
                  </a:lnTo>
                  <a:lnTo>
                    <a:pt x="338929" y="12373050"/>
                  </a:lnTo>
                  <a:lnTo>
                    <a:pt x="372464" y="12402569"/>
                  </a:lnTo>
                  <a:lnTo>
                    <a:pt x="407246" y="12430657"/>
                  </a:lnTo>
                  <a:lnTo>
                    <a:pt x="443227" y="12457267"/>
                  </a:lnTo>
                  <a:lnTo>
                    <a:pt x="480362" y="12482354"/>
                  </a:lnTo>
                  <a:lnTo>
                    <a:pt x="518605" y="12505872"/>
                  </a:lnTo>
                  <a:lnTo>
                    <a:pt x="557909" y="12527774"/>
                  </a:lnTo>
                  <a:lnTo>
                    <a:pt x="598228" y="12548013"/>
                  </a:lnTo>
                  <a:lnTo>
                    <a:pt x="639516" y="12566544"/>
                  </a:lnTo>
                  <a:lnTo>
                    <a:pt x="681727" y="12583321"/>
                  </a:lnTo>
                  <a:lnTo>
                    <a:pt x="724814" y="12598297"/>
                  </a:lnTo>
                  <a:lnTo>
                    <a:pt x="768732" y="12611426"/>
                  </a:lnTo>
                  <a:lnTo>
                    <a:pt x="813434" y="12622662"/>
                  </a:lnTo>
                  <a:lnTo>
                    <a:pt x="858874" y="12631959"/>
                  </a:lnTo>
                  <a:lnTo>
                    <a:pt x="905005" y="12639270"/>
                  </a:lnTo>
                  <a:lnTo>
                    <a:pt x="951782" y="12644550"/>
                  </a:lnTo>
                  <a:lnTo>
                    <a:pt x="999159" y="12647752"/>
                  </a:lnTo>
                  <a:lnTo>
                    <a:pt x="1047088" y="12648829"/>
                  </a:lnTo>
                  <a:lnTo>
                    <a:pt x="9308617" y="12648829"/>
                  </a:lnTo>
                  <a:lnTo>
                    <a:pt x="9356547" y="12647752"/>
                  </a:lnTo>
                  <a:lnTo>
                    <a:pt x="9403924" y="12644550"/>
                  </a:lnTo>
                  <a:lnTo>
                    <a:pt x="9450701" y="12639270"/>
                  </a:lnTo>
                  <a:lnTo>
                    <a:pt x="9496834" y="12631959"/>
                  </a:lnTo>
                  <a:lnTo>
                    <a:pt x="9542274" y="12622662"/>
                  </a:lnTo>
                  <a:lnTo>
                    <a:pt x="9586976" y="12611426"/>
                  </a:lnTo>
                  <a:lnTo>
                    <a:pt x="9630894" y="12598297"/>
                  </a:lnTo>
                  <a:lnTo>
                    <a:pt x="9673982" y="12583321"/>
                  </a:lnTo>
                  <a:lnTo>
                    <a:pt x="9716193" y="12566544"/>
                  </a:lnTo>
                  <a:lnTo>
                    <a:pt x="9757481" y="12548013"/>
                  </a:lnTo>
                  <a:lnTo>
                    <a:pt x="9797801" y="12527774"/>
                  </a:lnTo>
                  <a:lnTo>
                    <a:pt x="9837105" y="12505872"/>
                  </a:lnTo>
                  <a:lnTo>
                    <a:pt x="9875347" y="12482354"/>
                  </a:lnTo>
                  <a:lnTo>
                    <a:pt x="9912482" y="12457267"/>
                  </a:lnTo>
                  <a:lnTo>
                    <a:pt x="9948464" y="12430657"/>
                  </a:lnTo>
                  <a:lnTo>
                    <a:pt x="9983245" y="12402569"/>
                  </a:lnTo>
                  <a:lnTo>
                    <a:pt x="10016780" y="12373050"/>
                  </a:lnTo>
                  <a:lnTo>
                    <a:pt x="10049022" y="12342146"/>
                  </a:lnTo>
                  <a:lnTo>
                    <a:pt x="10079926" y="12309903"/>
                  </a:lnTo>
                  <a:lnTo>
                    <a:pt x="10109445" y="12276369"/>
                  </a:lnTo>
                  <a:lnTo>
                    <a:pt x="10137533" y="12241587"/>
                  </a:lnTo>
                  <a:lnTo>
                    <a:pt x="10164143" y="12205606"/>
                  </a:lnTo>
                  <a:lnTo>
                    <a:pt x="10189231" y="12168471"/>
                  </a:lnTo>
                  <a:lnTo>
                    <a:pt x="10212748" y="12130229"/>
                  </a:lnTo>
                  <a:lnTo>
                    <a:pt x="10234650" y="12090924"/>
                  </a:lnTo>
                  <a:lnTo>
                    <a:pt x="10254889" y="12050605"/>
                  </a:lnTo>
                  <a:lnTo>
                    <a:pt x="10273420" y="12009317"/>
                  </a:lnTo>
                  <a:lnTo>
                    <a:pt x="10290197" y="11967106"/>
                  </a:lnTo>
                  <a:lnTo>
                    <a:pt x="10305173" y="11924018"/>
                  </a:lnTo>
                  <a:lnTo>
                    <a:pt x="10318302" y="11880100"/>
                  </a:lnTo>
                  <a:lnTo>
                    <a:pt x="10329539" y="11835398"/>
                  </a:lnTo>
                  <a:lnTo>
                    <a:pt x="10338835" y="11789957"/>
                  </a:lnTo>
                  <a:lnTo>
                    <a:pt x="10346147" y="11743825"/>
                  </a:lnTo>
                  <a:lnTo>
                    <a:pt x="10351426" y="11697048"/>
                  </a:lnTo>
                  <a:lnTo>
                    <a:pt x="10354628" y="11649671"/>
                  </a:lnTo>
                  <a:lnTo>
                    <a:pt x="10355705" y="11601740"/>
                  </a:lnTo>
                  <a:lnTo>
                    <a:pt x="10355705" y="1047088"/>
                  </a:lnTo>
                  <a:lnTo>
                    <a:pt x="10354628" y="999158"/>
                  </a:lnTo>
                  <a:lnTo>
                    <a:pt x="10351426" y="951781"/>
                  </a:lnTo>
                  <a:lnTo>
                    <a:pt x="10346147" y="905003"/>
                  </a:lnTo>
                  <a:lnTo>
                    <a:pt x="10338835" y="858871"/>
                  </a:lnTo>
                  <a:lnTo>
                    <a:pt x="10329539" y="813431"/>
                  </a:lnTo>
                  <a:lnTo>
                    <a:pt x="10318302" y="768729"/>
                  </a:lnTo>
                  <a:lnTo>
                    <a:pt x="10305173" y="724810"/>
                  </a:lnTo>
                  <a:lnTo>
                    <a:pt x="10290197" y="681723"/>
                  </a:lnTo>
                  <a:lnTo>
                    <a:pt x="10273420" y="639512"/>
                  </a:lnTo>
                  <a:lnTo>
                    <a:pt x="10254889" y="598223"/>
                  </a:lnTo>
                  <a:lnTo>
                    <a:pt x="10234650" y="557904"/>
                  </a:lnTo>
                  <a:lnTo>
                    <a:pt x="10212748" y="518600"/>
                  </a:lnTo>
                  <a:lnTo>
                    <a:pt x="10189231" y="480357"/>
                  </a:lnTo>
                  <a:lnTo>
                    <a:pt x="10164143" y="443222"/>
                  </a:lnTo>
                  <a:lnTo>
                    <a:pt x="10137533" y="407241"/>
                  </a:lnTo>
                  <a:lnTo>
                    <a:pt x="10109445" y="372460"/>
                  </a:lnTo>
                  <a:lnTo>
                    <a:pt x="10079926" y="338925"/>
                  </a:lnTo>
                  <a:lnTo>
                    <a:pt x="10049022" y="306683"/>
                  </a:lnTo>
                  <a:lnTo>
                    <a:pt x="10016780" y="275779"/>
                  </a:lnTo>
                  <a:lnTo>
                    <a:pt x="9983245" y="246260"/>
                  </a:lnTo>
                  <a:lnTo>
                    <a:pt x="9948464" y="218172"/>
                  </a:lnTo>
                  <a:lnTo>
                    <a:pt x="9912482" y="191561"/>
                  </a:lnTo>
                  <a:lnTo>
                    <a:pt x="9875347" y="166474"/>
                  </a:lnTo>
                  <a:lnTo>
                    <a:pt x="9837105" y="142957"/>
                  </a:lnTo>
                  <a:lnTo>
                    <a:pt x="9797801" y="121055"/>
                  </a:lnTo>
                  <a:lnTo>
                    <a:pt x="9757481" y="100815"/>
                  </a:lnTo>
                  <a:lnTo>
                    <a:pt x="9716193" y="82284"/>
                  </a:lnTo>
                  <a:lnTo>
                    <a:pt x="9673982" y="65507"/>
                  </a:lnTo>
                  <a:lnTo>
                    <a:pt x="9630894" y="50531"/>
                  </a:lnTo>
                  <a:lnTo>
                    <a:pt x="9586976" y="37402"/>
                  </a:lnTo>
                  <a:lnTo>
                    <a:pt x="9542274" y="26166"/>
                  </a:lnTo>
                  <a:lnTo>
                    <a:pt x="9496834" y="16869"/>
                  </a:lnTo>
                  <a:lnTo>
                    <a:pt x="9450701" y="9558"/>
                  </a:lnTo>
                  <a:lnTo>
                    <a:pt x="9403924" y="4279"/>
                  </a:lnTo>
                  <a:lnTo>
                    <a:pt x="9356547" y="1077"/>
                  </a:lnTo>
                  <a:lnTo>
                    <a:pt x="93086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58857" y="18941834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6031" y="19551764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5695" y="7058726"/>
              <a:ext cx="2387361" cy="7198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0808" y="10409982"/>
              <a:ext cx="2355949" cy="477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4174" y="6434358"/>
              <a:ext cx="1596745" cy="20104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6839" y="10007548"/>
              <a:ext cx="2305074" cy="12826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3727" y="7103029"/>
              <a:ext cx="2317636" cy="6730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8684" y="14050661"/>
              <a:ext cx="1589375" cy="19580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1055" y="9607037"/>
              <a:ext cx="1882982" cy="20837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83103" y="14423419"/>
              <a:ext cx="2198885" cy="12125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63107" y="14435915"/>
              <a:ext cx="2198885" cy="120758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0057522"/>
            <a:ext cx="4277360" cy="201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6500" b="1" dirty="0">
                <a:solidFill>
                  <a:srgbClr val="F9DFC8"/>
                </a:solidFill>
                <a:latin typeface="Merriweather Black"/>
                <a:cs typeface="Merriweather Black"/>
              </a:rPr>
              <a:t>Escalas </a:t>
            </a:r>
            <a:r>
              <a:rPr sz="6500" b="1" spc="-25" dirty="0">
                <a:solidFill>
                  <a:srgbClr val="F9DFC8"/>
                </a:solidFill>
                <a:latin typeface="Merriweather Black"/>
                <a:cs typeface="Merriweather Black"/>
              </a:rPr>
              <a:t>de </a:t>
            </a:r>
            <a:r>
              <a:rPr sz="650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Plantão</a:t>
            </a:r>
            <a:endParaRPr sz="6500" dirty="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12581005"/>
            <a:ext cx="58724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Garantindo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assistência </a:t>
            </a: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cirúrgica de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qualidade</a:t>
            </a:r>
            <a:endParaRPr sz="3950">
              <a:latin typeface="Merriweather Black"/>
              <a:cs typeface="Merriweather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3846028"/>
            <a:ext cx="10211435" cy="72419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HGF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–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(Emergência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Cirúrgica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Vascular);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1905000" algn="just">
              <a:lnSpc>
                <a:spcPct val="201900"/>
              </a:lnSpc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HELV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–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(Time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Resposta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Rápida)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;</a:t>
            </a:r>
          </a:p>
          <a:p>
            <a:pPr marL="12700" marR="1905000" algn="just">
              <a:lnSpc>
                <a:spcPct val="201900"/>
              </a:lnSpc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HSJ</a:t>
            </a:r>
            <a:r>
              <a:rPr lang="pt-BR" sz="2450" b="1" spc="1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–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(Time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Resposta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Rápida)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T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arde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noite;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HRSC</a:t>
            </a:r>
            <a:r>
              <a:rPr lang="pt-BR" sz="2450" b="1" spc="4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–</a:t>
            </a:r>
            <a:r>
              <a:rPr lang="pt-BR" sz="2450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Hospital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Regional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Sertão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Central;</a:t>
            </a: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0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HRLV</a:t>
            </a:r>
            <a:r>
              <a:rPr lang="pt-BR" sz="2450" b="1" spc="3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–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Hospital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Regional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Vale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Jaguaribe;</a:t>
            </a: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2995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HRC</a:t>
            </a:r>
            <a:r>
              <a:rPr lang="pt-BR" sz="2450" b="1" spc="5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–</a:t>
            </a:r>
            <a:r>
              <a:rPr lang="pt-BR" sz="2450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Hospital</a:t>
            </a:r>
            <a:r>
              <a:rPr lang="pt-BR" sz="2450" spc="6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Regional</a:t>
            </a:r>
            <a:r>
              <a:rPr lang="pt-BR" sz="2450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6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Cariri.</a:t>
            </a: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2995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HRU</a:t>
            </a:r>
            <a:r>
              <a:rPr lang="pt-BR" sz="2450" b="1" spc="1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–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Emergência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Cirúrgica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(Exclusivo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Unimed);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5080">
              <a:lnSpc>
                <a:spcPct val="101000"/>
              </a:lnSpc>
              <a:spcBef>
                <a:spcPts val="297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Obs.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: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Possuímos outras escalas fixas e contratos:</a:t>
            </a:r>
          </a:p>
          <a:p>
            <a:pPr marL="12700" marR="5080">
              <a:lnSpc>
                <a:spcPct val="101000"/>
              </a:lnSpc>
              <a:spcBef>
                <a:spcPts val="297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HMJMA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(Hospital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Polícia),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HGCC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(Hospital</a:t>
            </a:r>
            <a:r>
              <a:rPr lang="pt-BR" sz="2450" spc="4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Cesar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Cals), Maracanaú,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HGF</a:t>
            </a:r>
            <a:r>
              <a:rPr lang="pt-BR" sz="2450" spc="4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(TRR,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UROLOGIA,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TRANSPLANTES),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HIAS,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CRIO,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HFT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Santa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Casa.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489" y="1581301"/>
            <a:ext cx="458343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Sorteio de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Escalas</a:t>
            </a:r>
            <a:endParaRPr sz="3950" dirty="0">
              <a:latin typeface="Merriweather Black"/>
              <a:cs typeface="Merriweathe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690" y="11195050"/>
            <a:ext cx="10379234" cy="7225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283210" algn="l"/>
              </a:tabLst>
            </a:pPr>
            <a:endParaRPr lang="pt-BR" sz="2450" spc="-10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12700">
              <a:spcBef>
                <a:spcPts val="120"/>
              </a:spcBef>
              <a:tabLst>
                <a:tab pos="283210" algn="l"/>
              </a:tabLst>
            </a:pP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Saiba como participar da seleção e quais as responsabilidades dos cooperados sobre os plantões: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>
              <a:lnSpc>
                <a:spcPct val="100000"/>
              </a:lnSpc>
              <a:spcBef>
                <a:spcPts val="120"/>
              </a:spcBef>
              <a:buChar char="-"/>
              <a:tabLst>
                <a:tab pos="283210" algn="l"/>
              </a:tabLst>
            </a:pPr>
            <a:endParaRPr lang="pt-BR" sz="2450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283210" indent="-270510">
              <a:lnSpc>
                <a:spcPct val="100000"/>
              </a:lnSpc>
              <a:spcBef>
                <a:spcPts val="12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Grupos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WhatsApp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hospital;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>
              <a:lnSpc>
                <a:spcPct val="100000"/>
              </a:lnSpc>
              <a:spcBef>
                <a:spcPts val="300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Lista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transmissão;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Sorteios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mensais;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Inscrição</a:t>
            </a:r>
            <a:r>
              <a:rPr lang="pt-BR" sz="2450" spc="-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Google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Forms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Resultado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via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WhatsApp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grupo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pessoal;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>
              <a:lnSpc>
                <a:spcPct val="100000"/>
              </a:lnSpc>
              <a:spcBef>
                <a:spcPts val="300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Escalas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aplicativo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(PEGA PLANTÃO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)</a:t>
            </a:r>
            <a:endParaRPr lang="pt-BR" sz="2450" dirty="0">
              <a:latin typeface="Merriweather"/>
              <a:cs typeface="Merriweather"/>
            </a:endParaRPr>
          </a:p>
          <a:p>
            <a:pPr>
              <a:lnSpc>
                <a:spcPct val="100000"/>
              </a:lnSpc>
              <a:spcBef>
                <a:spcPts val="2685"/>
              </a:spcBef>
            </a:pPr>
            <a:endParaRPr lang="pt-BR" sz="2450" b="1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</a:pP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Link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acesso ao Pega Plantão:</a:t>
            </a:r>
          </a:p>
          <a:p>
            <a:pPr marL="12700">
              <a:lnSpc>
                <a:spcPct val="100000"/>
              </a:lnSpc>
            </a:pPr>
            <a:r>
              <a:rPr lang="pt-BR" sz="2450" dirty="0">
                <a:solidFill>
                  <a:schemeClr val="accent6">
                    <a:lumMod val="20000"/>
                    <a:lumOff val="80000"/>
                  </a:schemeClr>
                </a:solidFill>
                <a:latin typeface="Merriweather"/>
                <a:cs typeface="Merriweather"/>
              </a:rPr>
              <a:t>https://www.pegaplantao.com.br/Login/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8" name="object 8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581301"/>
            <a:ext cx="606361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Responsabilidade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sobre </a:t>
            </a: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os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plantões</a:t>
            </a:r>
            <a:endParaRPr sz="3950" dirty="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3846028"/>
            <a:ext cx="9822815" cy="117113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3210" indent="-270510" algn="just">
              <a:lnSpc>
                <a:spcPct val="100000"/>
              </a:lnSpc>
              <a:spcBef>
                <a:spcPts val="12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Comparecer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evitar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atrasos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faltas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todos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plantões;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300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Não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recebemos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devoluções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plantões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após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sorteio;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Após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plantão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recebido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via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sorteio,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médico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responsável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por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ele,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devendo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assumir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ou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passar/trocar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outro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cooperado;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6985" indent="270510" algn="just">
              <a:lnSpc>
                <a:spcPct val="101000"/>
              </a:lnSpc>
              <a:spcBef>
                <a:spcPts val="296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O(a)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Cooperado(a)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efetuar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troca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ou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passagem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plantão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através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grupos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devendo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formalizar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Aplicativo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Pega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Plantão;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174625" indent="270510" algn="just">
              <a:lnSpc>
                <a:spcPct val="101000"/>
              </a:lnSpc>
              <a:spcBef>
                <a:spcPts val="296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Atrasos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plantões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devem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comunicados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cooperativa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Responsável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Técnico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unidade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plantão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será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executado,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maior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brevidade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possível.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3000"/>
              </a:spcBef>
            </a:pPr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IMPORTANTE!</a:t>
            </a:r>
            <a:endParaRPr lang="pt-BR" sz="2450" dirty="0">
              <a:latin typeface="Merriweather Black"/>
              <a:cs typeface="Merriweather Black"/>
            </a:endParaRPr>
          </a:p>
          <a:p>
            <a:pPr marL="12700" marR="31750" algn="just">
              <a:lnSpc>
                <a:spcPct val="101000"/>
              </a:lnSpc>
              <a:spcBef>
                <a:spcPts val="296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Faltas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atrasos,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independente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vínculo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profissional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unidade,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estão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sujeitas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regras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Código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Ética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Médica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às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punições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(administrativas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financeiras)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previstas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no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Regimento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Interno.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396240" algn="just">
              <a:lnSpc>
                <a:spcPct val="101000"/>
              </a:lnSpc>
              <a:spcBef>
                <a:spcPts val="2965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Link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regimento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interno: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https://coocirurge.org.br/area-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do-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cooperado/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1036319" algn="just">
              <a:lnSpc>
                <a:spcPct val="101000"/>
              </a:lnSpc>
              <a:spcBef>
                <a:spcPts val="297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Link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estatuto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social: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https://coocirurge.org.br/area-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do-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cooperado/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5080" algn="just">
              <a:lnSpc>
                <a:spcPct val="101000"/>
              </a:lnSpc>
              <a:spcBef>
                <a:spcPts val="2965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Link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código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de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ética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médica: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https://portal.cfm.org.br/images/ PDF/cem2019.pdf</a:t>
            </a:r>
            <a:endParaRPr lang="pt-BR" sz="2450" dirty="0">
              <a:latin typeface="Merriweather"/>
              <a:cs typeface="Merriweather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6" name="object 6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0026109"/>
            <a:ext cx="7501890" cy="201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650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Registro de </a:t>
            </a:r>
            <a:r>
              <a:rPr sz="650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Ponto </a:t>
            </a:r>
            <a:r>
              <a:rPr sz="6500" b="1" dirty="0">
                <a:solidFill>
                  <a:srgbClr val="F9DFC8"/>
                </a:solidFill>
                <a:latin typeface="Merriweather Black"/>
                <a:cs typeface="Merriweather Black"/>
              </a:rPr>
              <a:t>e </a:t>
            </a:r>
            <a:r>
              <a:rPr sz="650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Pagamentos</a:t>
            </a:r>
            <a:endParaRPr sz="650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12549592"/>
            <a:ext cx="464629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Transparência </a:t>
            </a:r>
            <a:r>
              <a:rPr sz="3950" b="1" spc="-25" dirty="0">
                <a:solidFill>
                  <a:srgbClr val="F9DFC8"/>
                </a:solidFill>
                <a:latin typeface="Merriweather Black"/>
                <a:cs typeface="Merriweather Black"/>
              </a:rPr>
              <a:t>em </a:t>
            </a: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nossas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operações</a:t>
            </a:r>
            <a:endParaRPr sz="3950">
              <a:latin typeface="Merriweather Black"/>
              <a:cs typeface="Merriweather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581301"/>
            <a:ext cx="594169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Registro dos plantões </a:t>
            </a:r>
            <a:r>
              <a:rPr sz="3950" b="1" spc="-50" dirty="0">
                <a:solidFill>
                  <a:srgbClr val="F9DFC8"/>
                </a:solidFill>
                <a:latin typeface="Merriweather Black"/>
                <a:cs typeface="Merriweather Black"/>
              </a:rPr>
              <a:t>e</a:t>
            </a:r>
            <a:endParaRPr sz="39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justificativas</a:t>
            </a:r>
            <a:endParaRPr sz="3950" dirty="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3846028"/>
            <a:ext cx="10201910" cy="141076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REGISTRO</a:t>
            </a:r>
            <a:r>
              <a:rPr lang="pt-BR" sz="2450" b="1" spc="7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DO</a:t>
            </a:r>
            <a:r>
              <a:rPr lang="pt-BR" sz="2450" b="1" spc="7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PONTO</a:t>
            </a:r>
            <a:endParaRPr lang="pt-BR" sz="2450" dirty="0">
              <a:latin typeface="Merriweather Black"/>
              <a:cs typeface="Merriweather Black"/>
            </a:endParaRPr>
          </a:p>
          <a:p>
            <a:pPr marL="283210" indent="-270510" algn="just">
              <a:lnSpc>
                <a:spcPct val="100000"/>
              </a:lnSpc>
              <a:spcBef>
                <a:spcPts val="300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registros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via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biometria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hospitais;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Sempre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registrar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entrada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saída;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 cooperado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receberá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confirmação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por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e-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mail;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Espelho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ponto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disponível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site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Coocirurge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na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área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(login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senha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seu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CRM);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46355" indent="270510" algn="just">
              <a:lnSpc>
                <a:spcPct val="101000"/>
              </a:lnSpc>
              <a:spcBef>
                <a:spcPts val="296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Escalas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sorteio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também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disponíveis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site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cooperativa,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na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área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cooperado e no aplicativo Pega Plantão.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300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JUSTIFICATIVAS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E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AJUSTE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DE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PONTO</a:t>
            </a:r>
            <a:endParaRPr lang="pt-BR" sz="2450" dirty="0">
              <a:latin typeface="Merriweather Black"/>
              <a:cs typeface="Merriweather Black"/>
            </a:endParaRPr>
          </a:p>
          <a:p>
            <a:pPr marL="12700" marR="70485" indent="270510" algn="just">
              <a:lnSpc>
                <a:spcPct val="101000"/>
              </a:lnSpc>
              <a:spcBef>
                <a:spcPts val="2965"/>
              </a:spcBef>
              <a:buChar char="-"/>
              <a:tabLst>
                <a:tab pos="283210" algn="l"/>
              </a:tabLst>
            </a:pP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Ponto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quebrado/fora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ar: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enviar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e-mail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cooperativa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 foto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selfie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contemplando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horário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registro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justificar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falta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registro.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horário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será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inserido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manualmente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no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sistema será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registro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fotográfico;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5080" indent="270510" algn="just">
              <a:lnSpc>
                <a:spcPct val="101000"/>
              </a:lnSpc>
              <a:spcBef>
                <a:spcPts val="2965"/>
              </a:spcBef>
              <a:buChar char="-"/>
              <a:tabLst>
                <a:tab pos="283210" algn="l"/>
              </a:tabLst>
            </a:pP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Esquecimento</a:t>
            </a:r>
            <a:r>
              <a:rPr lang="pt-BR" sz="2450" b="1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b="1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ponto:</a:t>
            </a:r>
            <a:r>
              <a:rPr lang="pt-BR" sz="2450" b="1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efetuar</a:t>
            </a:r>
            <a:r>
              <a:rPr lang="pt-BR" sz="2450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justificativa</a:t>
            </a:r>
            <a:r>
              <a:rPr lang="pt-BR" sz="2450" spc="50" dirty="0">
                <a:solidFill>
                  <a:srgbClr val="F9DFC8"/>
                </a:solidFill>
                <a:latin typeface="Merriweather"/>
                <a:cs typeface="Merriweather"/>
              </a:rPr>
              <a:t> conforme o protocolo de cada unidade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 enviar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à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cooperativa;</a:t>
            </a:r>
          </a:p>
          <a:p>
            <a:pPr marL="12700" marR="5080" indent="270510" algn="just">
              <a:lnSpc>
                <a:spcPct val="101000"/>
              </a:lnSpc>
              <a:spcBef>
                <a:spcPts val="2965"/>
              </a:spcBef>
              <a:buChar char="-"/>
              <a:tabLst>
                <a:tab pos="283210" algn="l"/>
              </a:tabLst>
            </a:pP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Atrasos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faltas: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notificar atrasos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grupos e ao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Responsável Técnico da unidade. S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inalizar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faltas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antecedência 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apresentar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atestado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(versa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regimento).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2995"/>
              </a:spcBef>
            </a:pPr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Importante!</a:t>
            </a:r>
            <a:endParaRPr lang="pt-BR" sz="2450" dirty="0">
              <a:latin typeface="Merriweather Black"/>
              <a:cs typeface="Merriweather Black"/>
            </a:endParaRPr>
          </a:p>
          <a:p>
            <a:pPr marL="12700" marR="24130" algn="just">
              <a:lnSpc>
                <a:spcPts val="2970"/>
              </a:lnSpc>
              <a:spcBef>
                <a:spcPts val="10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notificação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falta,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mesmo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atestado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médico,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deve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25" dirty="0">
                <a:solidFill>
                  <a:srgbClr val="F9DFC8"/>
                </a:solidFill>
                <a:latin typeface="Merriweather"/>
                <a:cs typeface="Merriweather"/>
              </a:rPr>
              <a:t>ser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comunicada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b="1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antecedência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ao</a:t>
            </a:r>
            <a:r>
              <a:rPr lang="pt-BR" sz="2450" b="1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plantão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(Responsável</a:t>
            </a:r>
            <a:r>
              <a:rPr lang="pt-BR" sz="2450" b="1" spc="25" dirty="0">
                <a:solidFill>
                  <a:srgbClr val="F9DFC8"/>
                </a:solidFill>
                <a:latin typeface="Merriweather"/>
                <a:cs typeface="Merriweather"/>
              </a:rPr>
              <a:t> T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écnico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25" dirty="0">
                <a:solidFill>
                  <a:srgbClr val="F9DFC8"/>
                </a:solidFill>
                <a:latin typeface="Merriweather"/>
                <a:cs typeface="Merriweather"/>
              </a:rPr>
              <a:t>do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hospital</a:t>
            </a:r>
            <a:r>
              <a:rPr lang="pt-BR" sz="2450" b="1" spc="4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b="1" spc="5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"/>
                <a:cs typeface="Merriweather"/>
              </a:rPr>
              <a:t>cooperativa).</a:t>
            </a:r>
            <a:endParaRPr lang="pt-BR" sz="2450" b="1" dirty="0">
              <a:latin typeface="Merriweather"/>
              <a:cs typeface="Merriweather"/>
            </a:endParaRPr>
          </a:p>
          <a:p>
            <a:pPr marL="12700" marR="150495" algn="just">
              <a:lnSpc>
                <a:spcPct val="101000"/>
              </a:lnSpc>
              <a:spcBef>
                <a:spcPts val="286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- A cooperativa realiza auditoria interna diária das escalas.</a:t>
            </a:r>
          </a:p>
          <a:p>
            <a:pPr marL="12700" marR="150495" algn="just">
              <a:lnSpc>
                <a:spcPct val="101000"/>
              </a:lnSpc>
              <a:spcBef>
                <a:spcPts val="286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- Todas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regras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visam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atender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exigências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contratantes,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fazem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auditoria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registros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biométricos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cooperativa.</a:t>
            </a:r>
            <a:endParaRPr lang="pt-BR" sz="2450" dirty="0">
              <a:latin typeface="Merriweather"/>
              <a:cs typeface="Merriweather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6" name="object 6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581301"/>
            <a:ext cx="664527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Regras de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escalas</a:t>
            </a:r>
            <a:endParaRPr sz="395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(fechadas, fixas 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abertas)</a:t>
            </a:r>
            <a:endParaRPr sz="395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7612530"/>
            <a:ext cx="1961514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Sistima</a:t>
            </a:r>
            <a:endParaRPr sz="3950" dirty="0">
              <a:latin typeface="Merriweather Black"/>
              <a:cs typeface="Merriweathe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89" y="3846028"/>
            <a:ext cx="10023475" cy="30526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DUPLICIDADE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DE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ESCALA</a:t>
            </a:r>
            <a:endParaRPr lang="pt-BR" sz="2450" dirty="0">
              <a:latin typeface="Merriweather Black"/>
              <a:cs typeface="Merriweather Black"/>
            </a:endParaRPr>
          </a:p>
          <a:p>
            <a:pPr marL="12700" marR="5080" indent="270510" algn="just">
              <a:lnSpc>
                <a:spcPct val="101000"/>
              </a:lnSpc>
              <a:spcBef>
                <a:spcPts val="297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vedado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participar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mais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escala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fixa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cirurgia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geral;</a:t>
            </a:r>
          </a:p>
          <a:p>
            <a:pPr marL="12700" marR="5080" indent="270510" algn="just">
              <a:lnSpc>
                <a:spcPct val="101000"/>
              </a:lnSpc>
              <a:spcBef>
                <a:spcPts val="297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existe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limite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quantidade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plantões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ou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escalas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um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médico(a)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pegar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plantões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escalas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abertas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(ampla concorrência).</a:t>
            </a:r>
            <a:endParaRPr lang="pt-BR" sz="2450" dirty="0">
              <a:latin typeface="Merriweather"/>
              <a:cs typeface="Merriweath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488" y="9123354"/>
            <a:ext cx="6412212" cy="64723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ÁREA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DO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COOPERADO:</a:t>
            </a:r>
            <a:endParaRPr lang="pt-BR" sz="2450" dirty="0">
              <a:latin typeface="Merriweather Black"/>
              <a:cs typeface="Merriweather Black"/>
            </a:endParaRPr>
          </a:p>
          <a:p>
            <a:pPr marL="732155" marR="1362075" indent="-342900">
              <a:lnSpc>
                <a:spcPct val="201900"/>
              </a:lnSpc>
              <a:buFont typeface="Arial" panose="020B0604020202020204" pitchFamily="34" charset="0"/>
              <a:buChar char="•"/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Contra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cheque</a:t>
            </a:r>
          </a:p>
          <a:p>
            <a:pPr marL="732155" marR="1362075" indent="-342900">
              <a:lnSpc>
                <a:spcPct val="201900"/>
              </a:lnSpc>
              <a:buFont typeface="Arial" panose="020B0604020202020204" pitchFamily="34" charset="0"/>
              <a:buChar char="•"/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Extrato 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Repasse</a:t>
            </a:r>
          </a:p>
          <a:p>
            <a:pPr marL="732155" marR="1362075" indent="-342900">
              <a:lnSpc>
                <a:spcPct val="201900"/>
              </a:lnSpc>
              <a:buFont typeface="Arial" panose="020B0604020202020204" pitchFamily="34" charset="0"/>
              <a:buChar char="•"/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Imposto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Renda</a:t>
            </a:r>
          </a:p>
          <a:p>
            <a:pPr marL="732155" marR="1362075" indent="-342900">
              <a:lnSpc>
                <a:spcPct val="201900"/>
              </a:lnSpc>
              <a:buFont typeface="Arial" panose="020B0604020202020204" pitchFamily="34" charset="0"/>
              <a:buChar char="•"/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Ponto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Eletrônico</a:t>
            </a:r>
          </a:p>
          <a:p>
            <a:pPr marL="732155" marR="1362075" indent="-342900">
              <a:lnSpc>
                <a:spcPct val="201900"/>
              </a:lnSpc>
              <a:buFont typeface="Arial" panose="020B0604020202020204" pitchFamily="34" charset="0"/>
              <a:buChar char="•"/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Declaração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Rendimentos</a:t>
            </a: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299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Login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CRM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senha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06</a:t>
            </a: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primeiros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dígitos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CPF.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305435">
              <a:lnSpc>
                <a:spcPct val="101000"/>
              </a:lnSpc>
              <a:spcBef>
                <a:spcPts val="2965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Link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de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acesso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ao</a:t>
            </a:r>
            <a:r>
              <a:rPr lang="pt-BR"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SISTIMA: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https://coocirurge.sistima. app.br/</a:t>
            </a:r>
            <a:endParaRPr lang="pt-BR" sz="2450" dirty="0">
              <a:latin typeface="Merriweather"/>
              <a:cs typeface="Merriweathe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73113" y="8387179"/>
            <a:ext cx="4817110" cy="11717020"/>
            <a:chOff x="6073113" y="8387179"/>
            <a:chExt cx="4817110" cy="11717020"/>
          </a:xfrm>
        </p:grpSpPr>
        <p:sp>
          <p:nvSpPr>
            <p:cNvPr id="8" name="object 8"/>
            <p:cNvSpPr/>
            <p:nvPr/>
          </p:nvSpPr>
          <p:spPr>
            <a:xfrm>
              <a:off x="9758858" y="18941834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96031" y="19551764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3113" y="8387179"/>
              <a:ext cx="4764252" cy="791598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581301"/>
            <a:ext cx="6057900" cy="18370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Regras Tributárias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Pagamentos, </a:t>
            </a:r>
            <a:r>
              <a:rPr lang="pt-BR"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descontos </a:t>
            </a:r>
            <a:r>
              <a:rPr lang="pt-BR"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e </a:t>
            </a:r>
            <a:r>
              <a:rPr lang="pt-BR"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impostos</a:t>
            </a:r>
            <a:endParaRPr lang="pt-BR" sz="3950" dirty="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4222980"/>
            <a:ext cx="10106025" cy="45627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-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 Os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hospitais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não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pagam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data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fixa;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300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- 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repasse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realizado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sempre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hospital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efetua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pagamento;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300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-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coocirurge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não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realiza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adiantamento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pagamento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de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produção;</a:t>
            </a:r>
          </a:p>
          <a:p>
            <a:pPr marL="12700" algn="just">
              <a:lnSpc>
                <a:spcPct val="100000"/>
              </a:lnSpc>
              <a:spcBef>
                <a:spcPts val="3000"/>
              </a:spcBef>
            </a:pPr>
            <a:endParaRPr lang="pt-BR" sz="2450" b="1" spc="-10" dirty="0">
              <a:solidFill>
                <a:srgbClr val="F9DFC8"/>
              </a:solidFill>
              <a:latin typeface="Merriweather Black"/>
              <a:cs typeface="Merriweather Black"/>
            </a:endParaRPr>
          </a:p>
          <a:p>
            <a:pPr algn="just"/>
            <a:r>
              <a:rPr lang="pt-BR"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Importante! </a:t>
            </a:r>
          </a:p>
          <a:p>
            <a:pPr algn="just"/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contratantes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públicos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só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reconhecem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como</a:t>
            </a:r>
            <a:r>
              <a:rPr lang="pt-BR" sz="2450" b="1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atraso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após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25" dirty="0">
                <a:solidFill>
                  <a:srgbClr val="F9DFC8"/>
                </a:solidFill>
                <a:latin typeface="Merriweather"/>
                <a:cs typeface="Merriweather"/>
              </a:rPr>
              <a:t>90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dias,</a:t>
            </a:r>
            <a:r>
              <a:rPr lang="pt-BR" sz="2450" b="1" spc="-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contar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data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fechamento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"/>
                <a:cs typeface="Merriweather"/>
              </a:rPr>
              <a:t>competência</a:t>
            </a:r>
            <a:endParaRPr lang="pt-BR" sz="2450" b="1" dirty="0">
              <a:latin typeface="Merriweather"/>
              <a:cs typeface="Merriweath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88" y="9590405"/>
            <a:ext cx="5040000" cy="3960000"/>
          </a:xfrm>
          <a:prstGeom prst="rect">
            <a:avLst/>
          </a:prstGeom>
          <a:solidFill>
            <a:srgbClr val="6090C0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3950" b="1" i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Impostos</a:t>
            </a:r>
            <a:endParaRPr sz="3950" dirty="0">
              <a:latin typeface="Merriweather Black"/>
              <a:cs typeface="Merriweather Black"/>
            </a:endParaRPr>
          </a:p>
          <a:p>
            <a:pPr marL="842644" marR="834390" indent="-635" algn="ctr">
              <a:lnSpc>
                <a:spcPct val="101000"/>
              </a:lnSpc>
              <a:spcBef>
                <a:spcPts val="4175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INSS:</a:t>
            </a:r>
            <a:r>
              <a:rPr sz="2450" b="1" spc="3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20%</a:t>
            </a:r>
            <a:r>
              <a:rPr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retido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(lei</a:t>
            </a:r>
            <a:r>
              <a:rPr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tributação</a:t>
            </a:r>
            <a:r>
              <a:rPr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25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endParaRPr sz="2450" dirty="0">
              <a:latin typeface="Merriweather"/>
              <a:cs typeface="Merriweather"/>
            </a:endParaRPr>
          </a:p>
          <a:p>
            <a:pPr marL="567690" marR="558800" algn="ctr">
              <a:lnSpc>
                <a:spcPts val="2970"/>
              </a:lnSpc>
              <a:spcBef>
                <a:spcPts val="100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cooperativas) até</a:t>
            </a:r>
            <a:r>
              <a:rPr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20" dirty="0" err="1">
                <a:solidFill>
                  <a:srgbClr val="F9DFC8"/>
                </a:solidFill>
                <a:latin typeface="Merriweather"/>
                <a:cs typeface="Merriweather"/>
              </a:rPr>
              <a:t>teto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.</a:t>
            </a:r>
          </a:p>
          <a:p>
            <a:pPr marL="567690" marR="558800" algn="ctr">
              <a:spcBef>
                <a:spcPts val="100"/>
              </a:spcBef>
            </a:pPr>
            <a:endParaRPr lang="pt-BR" sz="1000" spc="-20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567690" marR="558800" algn="ctr">
              <a:lnSpc>
                <a:spcPts val="2970"/>
              </a:lnSpc>
              <a:spcBef>
                <a:spcPts val="100"/>
              </a:spcBef>
            </a:pPr>
            <a:r>
              <a:rPr sz="2450" spc="-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ISS</a:t>
            </a:r>
            <a:r>
              <a:rPr sz="2450" b="1" spc="2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autônomo:</a:t>
            </a:r>
            <a:r>
              <a:rPr sz="2450" b="1" spc="2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spc="-25" dirty="0">
                <a:solidFill>
                  <a:srgbClr val="F9DFC8"/>
                </a:solidFill>
                <a:latin typeface="Merriweather"/>
                <a:cs typeface="Merriweather"/>
              </a:rPr>
              <a:t>3%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retido</a:t>
            </a:r>
            <a:r>
              <a:rPr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sob</a:t>
            </a:r>
            <a:r>
              <a:rPr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valor</a:t>
            </a:r>
            <a:r>
              <a:rPr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20" dirty="0">
                <a:solidFill>
                  <a:srgbClr val="F9DFC8"/>
                </a:solidFill>
                <a:latin typeface="Merriweather"/>
                <a:cs typeface="Merriweather"/>
              </a:rPr>
              <a:t>total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produção,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 err="1">
                <a:solidFill>
                  <a:srgbClr val="F9DFC8"/>
                </a:solidFill>
                <a:latin typeface="Merriweather"/>
                <a:cs typeface="Merriweather"/>
              </a:rPr>
              <a:t>sem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 teto.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6860" y="9579612"/>
            <a:ext cx="5040000" cy="3960000"/>
          </a:xfrm>
          <a:prstGeom prst="rect">
            <a:avLst/>
          </a:prstGeom>
          <a:solidFill>
            <a:srgbClr val="6090C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994"/>
              </a:spcBef>
            </a:pPr>
            <a:r>
              <a:rPr sz="3950" b="1" i="1" dirty="0">
                <a:solidFill>
                  <a:srgbClr val="F9DFC8"/>
                </a:solidFill>
                <a:latin typeface="Merriweather Black"/>
                <a:cs typeface="Merriweather Black"/>
              </a:rPr>
              <a:t>Taxas </a:t>
            </a:r>
            <a:r>
              <a:rPr sz="3950" b="1" i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Cooperativa</a:t>
            </a:r>
            <a:endParaRPr sz="3950" dirty="0">
              <a:latin typeface="Merriweather Black"/>
              <a:cs typeface="Merriweather Black"/>
            </a:endParaRPr>
          </a:p>
          <a:p>
            <a:pPr marL="10160" algn="ctr">
              <a:lnSpc>
                <a:spcPct val="100000"/>
              </a:lnSpc>
              <a:spcBef>
                <a:spcPts val="4205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PIS: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spc="-20" dirty="0">
                <a:solidFill>
                  <a:srgbClr val="F9DFC8"/>
                </a:solidFill>
                <a:latin typeface="Merriweather"/>
                <a:cs typeface="Merriweather"/>
              </a:rPr>
              <a:t>0,65%</a:t>
            </a:r>
            <a:endParaRPr sz="2450" dirty="0">
              <a:latin typeface="Merriweather"/>
              <a:cs typeface="Merriweather"/>
            </a:endParaRPr>
          </a:p>
          <a:p>
            <a:pPr marL="10160" algn="ctr">
              <a:lnSpc>
                <a:spcPct val="100000"/>
              </a:lnSpc>
              <a:spcBef>
                <a:spcPts val="25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COFINS: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spc="-25" dirty="0">
                <a:solidFill>
                  <a:srgbClr val="F9DFC8"/>
                </a:solidFill>
                <a:latin typeface="Merriweather"/>
                <a:cs typeface="Merriweather"/>
              </a:rPr>
              <a:t>3%</a:t>
            </a:r>
            <a:endParaRPr lang="pt-BR" sz="2450" spc="-25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10160" algn="ctr">
              <a:lnSpc>
                <a:spcPct val="100000"/>
              </a:lnSpc>
              <a:spcBef>
                <a:spcPts val="25"/>
              </a:spcBef>
            </a:pPr>
            <a:r>
              <a:rPr lang="pt-BR" sz="2450" b="1" spc="-25" dirty="0">
                <a:solidFill>
                  <a:srgbClr val="F9DFC8"/>
                </a:solidFill>
                <a:latin typeface="Merriweather"/>
                <a:cs typeface="Merriweather"/>
              </a:rPr>
              <a:t>ISS: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3%</a:t>
            </a:r>
            <a:endParaRPr sz="2450" dirty="0">
              <a:latin typeface="Merriweather"/>
              <a:cs typeface="Merriweather"/>
            </a:endParaRPr>
          </a:p>
          <a:p>
            <a:pPr marL="10160" algn="ctr">
              <a:lnSpc>
                <a:spcPct val="100000"/>
              </a:lnSpc>
              <a:spcBef>
                <a:spcPts val="30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Taxa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de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Administração: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spc="-25" dirty="0">
                <a:solidFill>
                  <a:srgbClr val="F9DFC8"/>
                </a:solidFill>
                <a:latin typeface="Merriweather"/>
                <a:cs typeface="Merriweather"/>
              </a:rPr>
              <a:t>4%</a:t>
            </a:r>
            <a:endParaRPr sz="2450" dirty="0">
              <a:latin typeface="Merriweather"/>
              <a:cs typeface="Merriweather"/>
            </a:endParaRPr>
          </a:p>
          <a:p>
            <a:pPr marL="10160" algn="ctr">
              <a:lnSpc>
                <a:spcPct val="100000"/>
              </a:lnSpc>
              <a:spcBef>
                <a:spcPts val="30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Imposto</a:t>
            </a:r>
            <a:r>
              <a:rPr sz="2450" b="1" spc="-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de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renda: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Tabela</a:t>
            </a:r>
            <a:endParaRPr sz="2450" dirty="0">
              <a:latin typeface="Merriweather"/>
              <a:cs typeface="Merriweathe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8" name="object 8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DD34A66-3A32-663E-B61A-28335CCADD40}"/>
              </a:ext>
            </a:extLst>
          </p:cNvPr>
          <p:cNvSpPr txBox="1"/>
          <p:nvPr/>
        </p:nvSpPr>
        <p:spPr>
          <a:xfrm>
            <a:off x="536421" y="16059944"/>
            <a:ext cx="10106025" cy="192616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0"/>
              </a:spcBef>
            </a:pPr>
            <a:endParaRPr lang="pt-BR" sz="2450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endParaRPr lang="pt-BR" sz="2450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12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 Cooperado que realizar o recolhimento do teto do INSS em outras fontes, deve comunicar semestralmente à cooperativa no início dos meses de janeiro e julho.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6597221-688F-0D39-D48E-DEEE3F7EEAD3}"/>
              </a:ext>
            </a:extLst>
          </p:cNvPr>
          <p:cNvSpPr txBox="1"/>
          <p:nvPr/>
        </p:nvSpPr>
        <p:spPr>
          <a:xfrm>
            <a:off x="458489" y="14195374"/>
            <a:ext cx="10431342" cy="18626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endParaRPr lang="pt-BR" sz="3950" b="1" dirty="0">
              <a:solidFill>
                <a:srgbClr val="F9DFC8"/>
              </a:solidFill>
              <a:latin typeface="Merriweather Black"/>
              <a:cs typeface="Merriweather Black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INSS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pt-BR"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Instituto Nacional do Seguro Social</a:t>
            </a:r>
            <a:endParaRPr lang="pt-BR" sz="3950" dirty="0">
              <a:latin typeface="Merriweather Black"/>
              <a:cs typeface="Merriweather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581301"/>
            <a:ext cx="10231120" cy="15976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25" dirty="0">
                <a:solidFill>
                  <a:srgbClr val="F9DFC8"/>
                </a:solidFill>
                <a:latin typeface="Merriweather Black"/>
                <a:cs typeface="Merriweather Black"/>
              </a:rPr>
              <a:t>ISS</a:t>
            </a:r>
            <a:endParaRPr sz="39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b="1" i="1" dirty="0">
                <a:solidFill>
                  <a:srgbClr val="F9DFC8"/>
                </a:solidFill>
                <a:latin typeface="Merriweather"/>
                <a:cs typeface="Merriweather"/>
              </a:rPr>
              <a:t>Imposto Sobre </a:t>
            </a:r>
            <a:r>
              <a:rPr sz="3950" b="1" i="1" spc="-10" dirty="0">
                <a:solidFill>
                  <a:srgbClr val="F9DFC8"/>
                </a:solidFill>
                <a:latin typeface="Merriweather"/>
                <a:cs typeface="Merriweather"/>
              </a:rPr>
              <a:t>Serviços</a:t>
            </a:r>
            <a:endParaRPr sz="39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endParaRPr lang="pt-BR" sz="2450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242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alíquota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recolhimento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ISS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3%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(três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porcento)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sobre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valor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bruto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produção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cooperado,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teto.</a:t>
            </a: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endParaRPr lang="pt-BR" sz="2450" spc="-10" dirty="0">
              <a:solidFill>
                <a:srgbClr val="F9DFC8"/>
              </a:solidFill>
              <a:latin typeface="Merriweather"/>
              <a:cs typeface="Merriweather Black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Sugerimos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aos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nossos</a:t>
            </a:r>
            <a:r>
              <a:rPr lang="pt-BR" sz="2450" spc="2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cooperados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o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recolhimento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do ISS através</a:t>
            </a:r>
            <a:r>
              <a:rPr lang="pt-BR" sz="2450" spc="2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do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site</a:t>
            </a:r>
            <a:r>
              <a:rPr lang="pt-BR" sz="2450" spc="2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da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SEFIN,</a:t>
            </a:r>
            <a:r>
              <a:rPr lang="pt-BR" sz="2450" spc="2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evitando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assim</a:t>
            </a:r>
            <a:r>
              <a:rPr lang="pt-BR" sz="2450" spc="2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o</a:t>
            </a:r>
            <a:r>
              <a:rPr lang="pt-BR" sz="2450" spc="2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recolhimento</a:t>
            </a:r>
            <a:r>
              <a:rPr lang="pt-BR" sz="2450" spc="1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por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parte</a:t>
            </a:r>
            <a:r>
              <a:rPr lang="pt-BR" sz="2450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da</a:t>
            </a:r>
            <a:r>
              <a:rPr lang="pt-BR" sz="2450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cooperativa.</a:t>
            </a: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endParaRPr lang="pt-BR" sz="2450" spc="-10" dirty="0">
              <a:solidFill>
                <a:srgbClr val="F9DFC8"/>
              </a:solidFill>
              <a:latin typeface="Merriweather Black"/>
              <a:cs typeface="Merriweather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Após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pagamento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cota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única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ou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parcela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ISS,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50" dirty="0">
                <a:solidFill>
                  <a:srgbClr val="F9DFC8"/>
                </a:solidFill>
                <a:latin typeface="Merriweather"/>
                <a:cs typeface="Merriweather"/>
              </a:rPr>
              <a:t>o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comprovante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pagamento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certidão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negativa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débitos</a:t>
            </a:r>
            <a:r>
              <a:rPr lang="pt-BR" sz="2450" b="1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25" dirty="0">
                <a:solidFill>
                  <a:srgbClr val="F9DFC8"/>
                </a:solidFill>
                <a:latin typeface="Merriweather"/>
                <a:cs typeface="Merriweather"/>
              </a:rPr>
              <a:t>de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ISS devem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ser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remetidas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à</a:t>
            </a:r>
            <a:r>
              <a:rPr lang="pt-BR" sz="2450" b="1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"/>
                <a:cs typeface="Merriweather"/>
              </a:rPr>
              <a:t>cooperativa</a:t>
            </a:r>
            <a:r>
              <a:rPr lang="pt-BR" sz="2450" b="1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b="1" spc="-10" dirty="0">
                <a:solidFill>
                  <a:srgbClr val="F9DFC8"/>
                </a:solidFill>
                <a:latin typeface="Merriweather"/>
                <a:cs typeface="Merriweather"/>
              </a:rPr>
              <a:t>obrigatoriamente.</a:t>
            </a:r>
          </a:p>
          <a:p>
            <a:pPr marL="12700" marR="94615" algn="just">
              <a:lnSpc>
                <a:spcPct val="101000"/>
              </a:lnSpc>
              <a:spcBef>
                <a:spcPts val="2965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Link</a:t>
            </a:r>
            <a:r>
              <a:rPr lang="pt-BR" sz="2450" b="1" spc="1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do</a:t>
            </a:r>
            <a:r>
              <a:rPr lang="pt-BR" sz="2450" b="1" spc="2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Boleto</a:t>
            </a:r>
            <a:r>
              <a:rPr lang="pt-BR" sz="2450" b="1" spc="1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do</a:t>
            </a:r>
            <a:r>
              <a:rPr lang="pt-BR" sz="2450" b="1" spc="2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ISS:</a:t>
            </a:r>
            <a:r>
              <a:rPr lang="pt-BR" sz="2450" b="1" spc="1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https://issadmin.sefin.fortaleza.ce.gov.br/ 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grpfor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/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pagesPublic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/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autonomo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/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imprimirDamAutonomo.seam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963294" algn="just">
              <a:lnSpc>
                <a:spcPct val="101000"/>
              </a:lnSpc>
              <a:spcBef>
                <a:spcPts val="2970"/>
              </a:spcBef>
            </a:pP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Link</a:t>
            </a:r>
            <a:r>
              <a:rPr lang="pt-BR" sz="2450" b="1" spc="1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da</a:t>
            </a:r>
            <a:r>
              <a:rPr lang="pt-BR" sz="2450" b="1" spc="1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Certidão</a:t>
            </a:r>
            <a:r>
              <a:rPr lang="pt-BR" sz="2450" b="1" spc="1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Negativa</a:t>
            </a:r>
            <a:r>
              <a:rPr lang="pt-BR" sz="2450" b="1" spc="1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do</a:t>
            </a:r>
            <a:r>
              <a:rPr lang="pt-BR" sz="2450" b="1" spc="1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lang="pt-BR" sz="2450" b="1" spc="-20" dirty="0">
                <a:solidFill>
                  <a:srgbClr val="F9DFC8"/>
                </a:solidFill>
                <a:latin typeface="Merriweather Black"/>
                <a:cs typeface="Merriweather Black"/>
              </a:rPr>
              <a:t>ISS: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https://grpfor.sefin.fortaleza.ce.gov.br/grpfor/pagesPublic/ 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certidoes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/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emitirCertidao.seam?tipoCertidao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=6&amp;cid=11255</a:t>
            </a:r>
          </a:p>
          <a:p>
            <a:pPr marL="12700" marR="5080" algn="just">
              <a:lnSpc>
                <a:spcPct val="101000"/>
              </a:lnSpc>
              <a:spcBef>
                <a:spcPts val="296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-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Certidão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deverá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enviada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e-mail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 err="1">
                <a:solidFill>
                  <a:srgbClr val="F9DFC8"/>
                </a:solidFill>
                <a:latin typeface="Merriweather"/>
                <a:cs typeface="Merriweather"/>
              </a:rPr>
              <a:t>cadastro@coocirurge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. org.br</a:t>
            </a: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endParaRPr lang="pt-BR" sz="3950" b="1" spc="-25" dirty="0">
              <a:solidFill>
                <a:srgbClr val="F9DFC8"/>
              </a:solidFill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2425"/>
              </a:spcBef>
            </a:pPr>
            <a:r>
              <a:rPr lang="pt-BR" sz="3950" b="1" spc="-25" dirty="0">
                <a:solidFill>
                  <a:srgbClr val="F9DFC8"/>
                </a:solidFill>
                <a:latin typeface="Merriweather Black"/>
                <a:cs typeface="Merriweather Black"/>
              </a:rPr>
              <a:t>IR</a:t>
            </a:r>
            <a:endParaRPr lang="pt-BR" sz="39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BR" sz="3950" b="1" i="1" dirty="0">
                <a:solidFill>
                  <a:srgbClr val="F9DFC8"/>
                </a:solidFill>
                <a:latin typeface="Merriweather"/>
                <a:cs typeface="Merriweather"/>
              </a:rPr>
              <a:t>Imposto de </a:t>
            </a:r>
            <a:r>
              <a:rPr lang="pt-BR" sz="3950" b="1" i="1" spc="-10" dirty="0">
                <a:solidFill>
                  <a:srgbClr val="F9DFC8"/>
                </a:solidFill>
                <a:latin typeface="Merriweather"/>
                <a:cs typeface="Merriweather"/>
              </a:rPr>
              <a:t>Renda</a:t>
            </a:r>
            <a:endParaRPr lang="pt-BR" sz="3950" dirty="0">
              <a:latin typeface="Merriweather"/>
              <a:cs typeface="Merriweather"/>
            </a:endParaRPr>
          </a:p>
          <a:p>
            <a:pPr marL="12700" marR="15240" algn="just">
              <a:lnSpc>
                <a:spcPct val="101000"/>
              </a:lnSpc>
              <a:spcBef>
                <a:spcPts val="235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recolhimento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segue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tabela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Receita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Federal.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As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produções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repassadas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pelas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cooperativas,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independentemente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número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hospitais/contratantes,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resultam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 fonte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pagadora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única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(Coocirurge),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logo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são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progressivas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cumulativas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dentro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mesmo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mês.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157480" algn="just">
              <a:lnSpc>
                <a:spcPct val="101000"/>
              </a:lnSpc>
              <a:spcBef>
                <a:spcPts val="296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Tais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retenções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realizadas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automaticamente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pelo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sistema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pela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empresa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contabilidade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prestadora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serviços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cooperativa,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conforme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lei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tributária.</a:t>
            </a:r>
            <a:endParaRPr lang="pt-BR" sz="2450" dirty="0">
              <a:latin typeface="Merriweather"/>
              <a:cs typeface="Merriweathe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5" name="object 5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08715" cy="20104100"/>
          </a:xfrm>
          <a:custGeom>
            <a:avLst/>
            <a:gdLst/>
            <a:ahLst/>
            <a:cxnLst/>
            <a:rect l="l" t="t" r="r" b="b"/>
            <a:pathLst>
              <a:path w="11308715" h="20104100">
                <a:moveTo>
                  <a:pt x="11308556" y="0"/>
                </a:moveTo>
                <a:lnTo>
                  <a:pt x="0" y="0"/>
                </a:lnTo>
                <a:lnTo>
                  <a:pt x="0" y="20104099"/>
                </a:lnTo>
                <a:lnTo>
                  <a:pt x="11308556" y="20104099"/>
                </a:lnTo>
                <a:lnTo>
                  <a:pt x="11308556" y="0"/>
                </a:lnTo>
                <a:close/>
              </a:path>
            </a:pathLst>
          </a:custGeom>
          <a:solidFill>
            <a:srgbClr val="609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257762"/>
            <a:ext cx="157480" cy="953135"/>
          </a:xfrm>
          <a:custGeom>
            <a:avLst/>
            <a:gdLst/>
            <a:ahLst/>
            <a:cxnLst/>
            <a:rect l="l" t="t" r="r" b="b"/>
            <a:pathLst>
              <a:path w="157480" h="953135">
                <a:moveTo>
                  <a:pt x="0" y="952850"/>
                </a:moveTo>
                <a:lnTo>
                  <a:pt x="157063" y="952850"/>
                </a:lnTo>
                <a:lnTo>
                  <a:pt x="157063" y="0"/>
                </a:lnTo>
                <a:lnTo>
                  <a:pt x="0" y="0"/>
                </a:lnTo>
                <a:lnTo>
                  <a:pt x="0" y="952850"/>
                </a:lnTo>
                <a:close/>
              </a:path>
            </a:pathLst>
          </a:custGeom>
          <a:solidFill>
            <a:srgbClr val="F8DF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14126" y="1257762"/>
            <a:ext cx="78740" cy="953135"/>
          </a:xfrm>
          <a:custGeom>
            <a:avLst/>
            <a:gdLst/>
            <a:ahLst/>
            <a:cxnLst/>
            <a:rect l="l" t="t" r="r" b="b"/>
            <a:pathLst>
              <a:path w="78739" h="953135">
                <a:moveTo>
                  <a:pt x="0" y="952850"/>
                </a:moveTo>
                <a:lnTo>
                  <a:pt x="78531" y="952850"/>
                </a:lnTo>
                <a:lnTo>
                  <a:pt x="78531" y="0"/>
                </a:lnTo>
                <a:lnTo>
                  <a:pt x="0" y="0"/>
                </a:lnTo>
                <a:lnTo>
                  <a:pt x="0" y="952850"/>
                </a:lnTo>
                <a:close/>
              </a:path>
            </a:pathLst>
          </a:custGeom>
          <a:solidFill>
            <a:srgbClr val="F8DF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9721" y="1257762"/>
            <a:ext cx="8057515" cy="953135"/>
          </a:xfrm>
          <a:custGeom>
            <a:avLst/>
            <a:gdLst/>
            <a:ahLst/>
            <a:cxnLst/>
            <a:rect l="l" t="t" r="r" b="b"/>
            <a:pathLst>
              <a:path w="8057515" h="953135">
                <a:moveTo>
                  <a:pt x="0" y="952850"/>
                </a:moveTo>
                <a:lnTo>
                  <a:pt x="8057346" y="952850"/>
                </a:lnTo>
                <a:lnTo>
                  <a:pt x="8057346" y="0"/>
                </a:lnTo>
                <a:lnTo>
                  <a:pt x="0" y="0"/>
                </a:lnTo>
                <a:lnTo>
                  <a:pt x="0" y="952850"/>
                </a:lnTo>
                <a:close/>
              </a:path>
            </a:pathLst>
          </a:custGeom>
          <a:solidFill>
            <a:srgbClr val="F8DF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57063" y="1193681"/>
            <a:ext cx="157480" cy="1057910"/>
          </a:xfrm>
          <a:custGeom>
            <a:avLst/>
            <a:gdLst/>
            <a:ahLst/>
            <a:cxnLst/>
            <a:rect l="l" t="t" r="r" b="b"/>
            <a:pathLst>
              <a:path w="157479" h="1057910">
                <a:moveTo>
                  <a:pt x="157063" y="0"/>
                </a:moveTo>
                <a:lnTo>
                  <a:pt x="0" y="0"/>
                </a:lnTo>
                <a:lnTo>
                  <a:pt x="0" y="1057559"/>
                </a:lnTo>
                <a:lnTo>
                  <a:pt x="157063" y="1057559"/>
                </a:lnTo>
                <a:lnTo>
                  <a:pt x="157063" y="0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92658" y="1193681"/>
            <a:ext cx="157480" cy="1057910"/>
          </a:xfrm>
          <a:custGeom>
            <a:avLst/>
            <a:gdLst/>
            <a:ahLst/>
            <a:cxnLst/>
            <a:rect l="l" t="t" r="r" b="b"/>
            <a:pathLst>
              <a:path w="157479" h="1057910">
                <a:moveTo>
                  <a:pt x="157063" y="0"/>
                </a:moveTo>
                <a:lnTo>
                  <a:pt x="0" y="0"/>
                </a:lnTo>
                <a:lnTo>
                  <a:pt x="0" y="1057559"/>
                </a:lnTo>
                <a:lnTo>
                  <a:pt x="157063" y="1057559"/>
                </a:lnTo>
                <a:lnTo>
                  <a:pt x="157063" y="0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58489" y="2975691"/>
            <a:ext cx="10298430" cy="16485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BR" sz="3100" b="1" dirty="0">
                <a:solidFill>
                  <a:srgbClr val="F9DFC8"/>
                </a:solidFill>
                <a:latin typeface="Merriweather"/>
                <a:cs typeface="Merriweather"/>
              </a:rPr>
              <a:t>Olá,</a:t>
            </a:r>
            <a:r>
              <a:rPr lang="pt-BR" sz="3100" b="1" spc="114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3100" b="1" dirty="0">
                <a:solidFill>
                  <a:srgbClr val="F9DFC8"/>
                </a:solidFill>
                <a:latin typeface="Merriweather"/>
                <a:cs typeface="Merriweather"/>
              </a:rPr>
              <a:t>cooperado </a:t>
            </a:r>
            <a:r>
              <a:rPr lang="pt-BR" sz="3100" b="1" spc="-25" dirty="0">
                <a:solidFill>
                  <a:srgbClr val="F9DFC8"/>
                </a:solidFill>
                <a:latin typeface="Merriweather"/>
                <a:cs typeface="Merriweather"/>
              </a:rPr>
              <a:t>(a).</a:t>
            </a:r>
            <a:endParaRPr lang="pt-BR" sz="3100" dirty="0">
              <a:latin typeface="Merriweather"/>
              <a:cs typeface="Merriweather"/>
            </a:endParaRPr>
          </a:p>
          <a:p>
            <a:pPr marL="12700" marR="104139" algn="just">
              <a:lnSpc>
                <a:spcPct val="101000"/>
              </a:lnSpc>
              <a:spcBef>
                <a:spcPts val="284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Coocirurge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entidade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hoje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representa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orgulhosamente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 classe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cirúrgica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cearense,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agregando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seu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quadro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mais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800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atuam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praticamente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todas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especialidades cirúrgicas.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5080" algn="just">
              <a:lnSpc>
                <a:spcPts val="2970"/>
              </a:lnSpc>
              <a:spcBef>
                <a:spcPts val="100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Herdamos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legado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foco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nas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melhores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práticas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governança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incremento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formação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técnica.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Esses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atributos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moldam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as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ações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diretoria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busca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crescimento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contínuo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norteado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pelos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princípios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cooperativistas,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especialmente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versam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sobre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gestão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participativa,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intercooperação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interesse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pela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comunidade.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just">
              <a:lnSpc>
                <a:spcPts val="2855"/>
              </a:lnSpc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Aliado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isso,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estamos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constantemente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atentos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atualizações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mundo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corporativo,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buscando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agregar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tecnologia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inovação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ao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movimento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frequente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mudanças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ambiente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das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empresas.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Nesse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caminho,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temos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implementado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ao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longo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dos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últimos</a:t>
            </a:r>
            <a:r>
              <a:rPr lang="pt-BR"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anos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ajustes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melhorias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todos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campos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atuação.</a:t>
            </a:r>
          </a:p>
          <a:p>
            <a:pPr marL="12700" algn="just">
              <a:lnSpc>
                <a:spcPts val="2855"/>
              </a:lnSpc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Todos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processos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internos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têm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sido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revisados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busca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de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melhorias: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Gestão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seleção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staff;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3000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Alinhamento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processos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financeiros;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Aquisição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ferramentas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assistência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gestão;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Formação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parcerias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sólidas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outras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cooperativas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com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resultados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curto,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médio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longo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prazo;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Criação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agenda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participativa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eventos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sociais;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Valorização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política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gestão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transparente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e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participativa;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Revisão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constante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qualidade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serviços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entregues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pelos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nossos</a:t>
            </a:r>
            <a:r>
              <a:rPr lang="pt-BR" sz="2450" spc="8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contratados;</a:t>
            </a:r>
            <a:endParaRPr lang="pt-BR" sz="2450" dirty="0">
              <a:latin typeface="Merriweather"/>
              <a:cs typeface="Merriweather"/>
            </a:endParaRP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Busca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por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parcerias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agreguem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valor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instituição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ofereçam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oportunidades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crescimento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ao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cooperado;</a:t>
            </a:r>
          </a:p>
          <a:p>
            <a:pPr marL="283210" indent="-27051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3210" algn="l"/>
              </a:tabLst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Padronização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contratos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rotina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parceria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</a:t>
            </a:r>
            <a:r>
              <a:rPr lang="pt-BR"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nossos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contratantes,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alinhada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às</a:t>
            </a:r>
            <a:r>
              <a:rPr lang="pt-BR" sz="2450" spc="3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demonstrações</a:t>
            </a:r>
            <a:r>
              <a:rPr lang="pt-BR" sz="2450" spc="4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de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competência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técnica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idoneidade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cooperativa.</a:t>
            </a:r>
            <a:endParaRPr lang="pt-BR" sz="2450" dirty="0">
              <a:latin typeface="Merriweather"/>
              <a:cs typeface="Merriweathe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8378" y="1294898"/>
            <a:ext cx="780732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60065" algn="l"/>
              </a:tabLst>
            </a:pPr>
            <a:r>
              <a:rPr sz="5750" i="1" spc="-10" dirty="0">
                <a:solidFill>
                  <a:srgbClr val="EC7928"/>
                </a:solidFill>
                <a:latin typeface="Merriweather Black"/>
                <a:cs typeface="Merriweather Black"/>
              </a:rPr>
              <a:t>Palavra</a:t>
            </a:r>
            <a:r>
              <a:rPr sz="5750" i="1" dirty="0">
                <a:solidFill>
                  <a:srgbClr val="EC7928"/>
                </a:solidFill>
                <a:latin typeface="Merriweather Black"/>
                <a:cs typeface="Merriweather Black"/>
              </a:rPr>
              <a:t>	do</a:t>
            </a:r>
            <a:r>
              <a:rPr sz="5750" i="1" spc="5" dirty="0">
                <a:solidFill>
                  <a:srgbClr val="EC7928"/>
                </a:solidFill>
                <a:latin typeface="Merriweather Black"/>
                <a:cs typeface="Merriweather Black"/>
              </a:rPr>
              <a:t> </a:t>
            </a:r>
            <a:r>
              <a:rPr sz="5750" i="1" spc="-10" dirty="0">
                <a:solidFill>
                  <a:srgbClr val="EC7928"/>
                </a:solidFill>
                <a:latin typeface="Merriweather Black"/>
                <a:cs typeface="Merriweather Black"/>
              </a:rPr>
              <a:t>Presidente</a:t>
            </a:r>
            <a:endParaRPr sz="5750" dirty="0">
              <a:latin typeface="Merriweather Black"/>
              <a:cs typeface="Merriweather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5" y="5235"/>
            <a:ext cx="11298555" cy="20093940"/>
            <a:chOff x="5235" y="5235"/>
            <a:chExt cx="11298555" cy="20093940"/>
          </a:xfrm>
        </p:grpSpPr>
        <p:sp>
          <p:nvSpPr>
            <p:cNvPr id="3" name="object 3"/>
            <p:cNvSpPr/>
            <p:nvPr/>
          </p:nvSpPr>
          <p:spPr>
            <a:xfrm>
              <a:off x="5235" y="5235"/>
              <a:ext cx="11298555" cy="15989300"/>
            </a:xfrm>
            <a:custGeom>
              <a:avLst/>
              <a:gdLst/>
              <a:ahLst/>
              <a:cxnLst/>
              <a:rect l="l" t="t" r="r" b="b"/>
              <a:pathLst>
                <a:path w="11298555" h="15989300">
                  <a:moveTo>
                    <a:pt x="0" y="15989041"/>
                  </a:moveTo>
                  <a:lnTo>
                    <a:pt x="11298074" y="15989041"/>
                  </a:lnTo>
                  <a:lnTo>
                    <a:pt x="11298074" y="0"/>
                  </a:lnTo>
                  <a:lnTo>
                    <a:pt x="0" y="0"/>
                  </a:lnTo>
                  <a:lnTo>
                    <a:pt x="0" y="15989041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35" y="15994278"/>
              <a:ext cx="11298555" cy="4104640"/>
            </a:xfrm>
            <a:custGeom>
              <a:avLst/>
              <a:gdLst/>
              <a:ahLst/>
              <a:cxnLst/>
              <a:rect l="l" t="t" r="r" b="b"/>
              <a:pathLst>
                <a:path w="11298555" h="4104640">
                  <a:moveTo>
                    <a:pt x="11298074" y="0"/>
                  </a:moveTo>
                  <a:lnTo>
                    <a:pt x="0" y="0"/>
                  </a:lnTo>
                  <a:lnTo>
                    <a:pt x="0" y="4104587"/>
                  </a:lnTo>
                  <a:lnTo>
                    <a:pt x="11298074" y="4104587"/>
                  </a:lnTo>
                  <a:lnTo>
                    <a:pt x="11298074" y="0"/>
                  </a:lnTo>
                  <a:close/>
                </a:path>
              </a:pathLst>
            </a:custGeom>
            <a:solidFill>
              <a:srgbClr val="E676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8489" y="1581301"/>
            <a:ext cx="710819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Conheça nossas </a:t>
            </a:r>
            <a:r>
              <a:rPr sz="3950" b="1" spc="-10" dirty="0">
                <a:solidFill>
                  <a:srgbClr val="436187"/>
                </a:solidFill>
                <a:latin typeface="Merriweather Black"/>
                <a:cs typeface="Merriweather Black"/>
              </a:rPr>
              <a:t>assessorias</a:t>
            </a:r>
            <a:endParaRPr sz="3950" dirty="0">
              <a:latin typeface="Merriweather Black"/>
              <a:cs typeface="Merriweather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094" y="2878773"/>
            <a:ext cx="10224770" cy="1220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Conheça</a:t>
            </a:r>
            <a:r>
              <a:rPr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nossas</a:t>
            </a:r>
            <a:r>
              <a:rPr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parcerias</a:t>
            </a:r>
            <a:r>
              <a:rPr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que</a:t>
            </a:r>
            <a:r>
              <a:rPr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auxiliam</a:t>
            </a:r>
            <a:r>
              <a:rPr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nosso</a:t>
            </a:r>
            <a:r>
              <a:rPr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dia</a:t>
            </a:r>
            <a:r>
              <a:rPr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a</a:t>
            </a:r>
            <a:r>
              <a:rPr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dia</a:t>
            </a:r>
            <a:r>
              <a:rPr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na</a:t>
            </a:r>
            <a:r>
              <a:rPr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garantia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e</a:t>
            </a:r>
            <a:r>
              <a:rPr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excelência</a:t>
            </a:r>
            <a:r>
              <a:rPr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nossos</a:t>
            </a:r>
            <a:r>
              <a:rPr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serviços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:</a:t>
            </a:r>
            <a:endParaRPr lang="pt-BR" sz="245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endParaRPr lang="pt-BR" sz="245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355600" marR="5080" lvl="2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ASSESSORIA CONTÁBIL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	SECRAN CONTABILIDADE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endParaRPr lang="pt-BR" sz="50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ASSESSORIA DE COMUNICAÇÃO</a:t>
            </a:r>
          </a:p>
          <a:p>
            <a:pPr marL="12700" marR="5080" lvl="2">
              <a:lnSpc>
                <a:spcPct val="150000"/>
              </a:lnSpc>
              <a:spcBef>
                <a:spcPts val="95"/>
              </a:spcBef>
            </a:pP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	CARAMELO COMUNICAÇÃO</a:t>
            </a: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50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ASSESSORIA JURÍDICA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	BARBOSA E DOMINGUES ADVOGADOS ASSOCIADOS</a:t>
            </a: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50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ASSESSORIA COOPERATIVISTA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	F&amp;A CONSULTORES ASSOSSIADOS</a:t>
            </a: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50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ASSESSORIA DE FATURAMENTO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	FACILITY CONTAS MÉDICAS</a:t>
            </a: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50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AUDITORIA CONTÁBIL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	BARROS AUDITORES INDEPENDENTES</a:t>
            </a: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pt-BR" sz="50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355600" marR="5080" indent="-3429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SERVIÇOS DE TECNOLOGIA E INFORMAÇÃO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	</a:t>
            </a:r>
            <a:r>
              <a:rPr lang="pt-BR" sz="2000" spc="-10" dirty="0">
                <a:solidFill>
                  <a:srgbClr val="436187"/>
                </a:solidFill>
                <a:latin typeface="Merriweather"/>
                <a:cs typeface="Merriweather"/>
              </a:rPr>
              <a:t>SISTIMA (FRANCISCO LEANDRO LIMA DA SILVA SERVICOS EM TI)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000" spc="-10" dirty="0">
                <a:solidFill>
                  <a:srgbClr val="436187"/>
                </a:solidFill>
                <a:latin typeface="Merriweather"/>
                <a:cs typeface="Merriweather"/>
              </a:rPr>
              <a:t>	GCOOP (EVOLUTI – TECNOLOGIA DA INFORMAÇÃO LTDA.)</a:t>
            </a:r>
          </a:p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pt-BR" sz="2000" spc="-10" dirty="0">
                <a:solidFill>
                  <a:srgbClr val="436187"/>
                </a:solidFill>
                <a:latin typeface="Merriweather"/>
                <a:cs typeface="Merriweather"/>
              </a:rPr>
              <a:t>	LANSOFT – SOLUÇÕES EM TI</a:t>
            </a: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endParaRPr lang="pt-BR" sz="245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endParaRPr lang="pt-BR" sz="2450" dirty="0">
              <a:latin typeface="Merriweather"/>
              <a:cs typeface="Merriweathe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8" name="object 8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B43934EC-4633-0043-08CE-94DA7995ABD5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67" b="99792" l="278" r="90000">
                        <a14:foregroundMark x1="11481" y1="86615" x2="11481" y2="86615"/>
                        <a14:foregroundMark x1="36296" y1="68385" x2="36296" y2="68385"/>
                        <a14:foregroundMark x1="43981" y1="68385" x2="43981" y2="68385"/>
                        <a14:foregroundMark x1="42870" y1="98125" x2="42870" y2="98125"/>
                        <a14:foregroundMark x1="34074" y1="97448" x2="47870" y2="99792"/>
                        <a14:foregroundMark x1="13056" y1="92031" x2="9259" y2="79167"/>
                        <a14:foregroundMark x1="25741" y1="99792" x2="27870" y2="95625"/>
                        <a14:foregroundMark x1="27870" y1="95625" x2="25926" y2="84063"/>
                        <a14:foregroundMark x1="25926" y1="84063" x2="13981" y2="78490"/>
                        <a14:foregroundMark x1="13981" y1="78490" x2="370" y2="77135"/>
                        <a14:foregroundMark x1="32407" y1="66667" x2="32407" y2="66667"/>
                        <a14:foregroundMark x1="36296" y1="67708" x2="27407" y2="67708"/>
                      </a14:backgroundRemoval>
                    </a14:imgEffect>
                  </a14:imgLayer>
                </a14:imgProps>
              </a:ext>
            </a:extLst>
          </a:blip>
          <a:srcRect t="65951"/>
          <a:stretch/>
        </p:blipFill>
        <p:spPr>
          <a:xfrm>
            <a:off x="-4090" y="15309850"/>
            <a:ext cx="7563325" cy="479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10021211"/>
            <a:ext cx="5092065" cy="201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6500" b="1" dirty="0">
                <a:solidFill>
                  <a:srgbClr val="F9DFC8"/>
                </a:solidFill>
                <a:latin typeface="Merriweather Black"/>
                <a:cs typeface="Merriweather Black"/>
              </a:rPr>
              <a:t>Benefícios </a:t>
            </a:r>
            <a:r>
              <a:rPr sz="6500" b="1" spc="-50" dirty="0">
                <a:solidFill>
                  <a:srgbClr val="F9DFC8"/>
                </a:solidFill>
                <a:latin typeface="Merriweather Black"/>
                <a:cs typeface="Merriweather Black"/>
              </a:rPr>
              <a:t>e </a:t>
            </a:r>
            <a:r>
              <a:rPr sz="650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Parcerias</a:t>
            </a:r>
            <a:endParaRPr sz="650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11941571"/>
            <a:ext cx="538099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Cuidando dos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nossos Cooperados</a:t>
            </a:r>
            <a:endParaRPr sz="3950">
              <a:latin typeface="Merriweather Black"/>
              <a:cs typeface="Merriweather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FD415DE-910F-005F-EE88-0783CEA44A0E}"/>
              </a:ext>
            </a:extLst>
          </p:cNvPr>
          <p:cNvSpPr/>
          <p:nvPr/>
        </p:nvSpPr>
        <p:spPr>
          <a:xfrm>
            <a:off x="-8255" y="12252258"/>
            <a:ext cx="11298555" cy="8045924"/>
          </a:xfrm>
          <a:custGeom>
            <a:avLst/>
            <a:gdLst/>
            <a:ahLst/>
            <a:cxnLst/>
            <a:rect l="l" t="t" r="r" b="b"/>
            <a:pathLst>
              <a:path w="11298555" h="9811385">
                <a:moveTo>
                  <a:pt x="11298074" y="0"/>
                </a:moveTo>
                <a:lnTo>
                  <a:pt x="0" y="0"/>
                </a:lnTo>
                <a:lnTo>
                  <a:pt x="0" y="9811219"/>
                </a:lnTo>
                <a:lnTo>
                  <a:pt x="11298074" y="9811219"/>
                </a:lnTo>
                <a:lnTo>
                  <a:pt x="11298074" y="0"/>
                </a:lnTo>
                <a:close/>
              </a:path>
            </a:pathLst>
          </a:custGeom>
          <a:solidFill>
            <a:srgbClr val="436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8858" y="18941834"/>
            <a:ext cx="1078865" cy="1162685"/>
          </a:xfrm>
          <a:custGeom>
            <a:avLst/>
            <a:gdLst/>
            <a:ahLst/>
            <a:cxnLst/>
            <a:rect l="l" t="t" r="r" b="b"/>
            <a:pathLst>
              <a:path w="1078865" h="1162684">
                <a:moveTo>
                  <a:pt x="1078496" y="1002588"/>
                </a:moveTo>
                <a:lnTo>
                  <a:pt x="0" y="1002588"/>
                </a:lnTo>
                <a:lnTo>
                  <a:pt x="0" y="1162265"/>
                </a:lnTo>
                <a:lnTo>
                  <a:pt x="1078496" y="1162265"/>
                </a:lnTo>
                <a:lnTo>
                  <a:pt x="1078496" y="1002588"/>
                </a:lnTo>
                <a:close/>
              </a:path>
              <a:path w="1078865" h="1162684">
                <a:moveTo>
                  <a:pt x="1078496" y="772236"/>
                </a:moveTo>
                <a:lnTo>
                  <a:pt x="0" y="772236"/>
                </a:lnTo>
                <a:lnTo>
                  <a:pt x="0" y="840295"/>
                </a:lnTo>
                <a:lnTo>
                  <a:pt x="1078496" y="840295"/>
                </a:lnTo>
                <a:lnTo>
                  <a:pt x="1078496" y="772236"/>
                </a:lnTo>
                <a:close/>
              </a:path>
              <a:path w="1078865" h="1162684">
                <a:moveTo>
                  <a:pt x="1078496" y="0"/>
                </a:moveTo>
                <a:lnTo>
                  <a:pt x="0" y="0"/>
                </a:lnTo>
                <a:lnTo>
                  <a:pt x="0" y="609930"/>
                </a:lnTo>
                <a:lnTo>
                  <a:pt x="1078496" y="609930"/>
                </a:lnTo>
                <a:lnTo>
                  <a:pt x="1078496" y="0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96031" y="19551764"/>
            <a:ext cx="1193800" cy="393065"/>
          </a:xfrm>
          <a:custGeom>
            <a:avLst/>
            <a:gdLst/>
            <a:ahLst/>
            <a:cxnLst/>
            <a:rect l="l" t="t" r="r" b="b"/>
            <a:pathLst>
              <a:path w="1193800" h="393065">
                <a:moveTo>
                  <a:pt x="1193685" y="230365"/>
                </a:moveTo>
                <a:lnTo>
                  <a:pt x="0" y="230365"/>
                </a:lnTo>
                <a:lnTo>
                  <a:pt x="0" y="392658"/>
                </a:lnTo>
                <a:lnTo>
                  <a:pt x="1193685" y="392658"/>
                </a:lnTo>
                <a:lnTo>
                  <a:pt x="1193685" y="230365"/>
                </a:lnTo>
                <a:close/>
              </a:path>
              <a:path w="1193800" h="393065">
                <a:moveTo>
                  <a:pt x="1193685" y="0"/>
                </a:moveTo>
                <a:lnTo>
                  <a:pt x="0" y="0"/>
                </a:lnTo>
                <a:lnTo>
                  <a:pt x="0" y="162306"/>
                </a:lnTo>
                <a:lnTo>
                  <a:pt x="1193685" y="162306"/>
                </a:lnTo>
                <a:lnTo>
                  <a:pt x="1193685" y="0"/>
                </a:lnTo>
                <a:close/>
              </a:path>
            </a:pathLst>
          </a:custGeom>
          <a:solidFill>
            <a:srgbClr val="F9D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3066" y="10597799"/>
            <a:ext cx="1579794" cy="14868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5736" y="10922126"/>
            <a:ext cx="3486805" cy="9171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8489" y="1581301"/>
            <a:ext cx="869569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Cuidando dos nossos </a:t>
            </a:r>
            <a:r>
              <a:rPr sz="3950" b="1" spc="-10" dirty="0">
                <a:solidFill>
                  <a:srgbClr val="436187"/>
                </a:solidFill>
                <a:latin typeface="Merriweather Black"/>
                <a:cs typeface="Merriweather Black"/>
              </a:rPr>
              <a:t>Cooperados</a:t>
            </a:r>
            <a:endParaRPr sz="39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Benefícios oferecidos aos </a:t>
            </a: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cooperados</a:t>
            </a:r>
            <a:endParaRPr sz="3950" dirty="0">
              <a:latin typeface="Merriweather"/>
              <a:cs typeface="Merriweathe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172" y="5289557"/>
            <a:ext cx="2169637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75" marR="5080" indent="-3810" algn="ctr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Seguro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de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Acidentes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Pessoais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749" y="8923385"/>
            <a:ext cx="286448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Acesso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à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Educação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(MBA,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Pós</a:t>
            </a:r>
            <a:endParaRPr sz="2450" dirty="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50" dirty="0" err="1">
                <a:solidFill>
                  <a:srgbClr val="436187"/>
                </a:solidFill>
                <a:latin typeface="Merriweather"/>
                <a:cs typeface="Merriweather"/>
              </a:rPr>
              <a:t>Graduação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etc.)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7099" y="5153867"/>
            <a:ext cx="274955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Seguro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de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Responsabilidade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 Social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1073" y="8923385"/>
            <a:ext cx="242189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5080" indent="-262255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Vantagens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20" dirty="0">
                <a:solidFill>
                  <a:srgbClr val="436187"/>
                </a:solidFill>
                <a:latin typeface="Merriweather"/>
                <a:cs typeface="Merriweather"/>
              </a:rPr>
              <a:t>para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correntistas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do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Sicredi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59753" y="5153867"/>
            <a:ext cx="2091055" cy="15221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1000"/>
              </a:lnSpc>
              <a:spcBef>
                <a:spcPts val="95"/>
              </a:spcBef>
            </a:pP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Plataforma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Cursos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Capacitacoop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gratuito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85736" y="8923385"/>
            <a:ext cx="30384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6745" marR="5080" indent="-614680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Clube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 err="1">
                <a:solidFill>
                  <a:srgbClr val="436187"/>
                </a:solidFill>
                <a:latin typeface="Merriweather"/>
                <a:cs typeface="Merriweather"/>
              </a:rPr>
              <a:t>Vantagens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 Coocirurge</a:t>
            </a:r>
            <a:endParaRPr sz="2450" dirty="0">
              <a:latin typeface="Merriweather"/>
              <a:cs typeface="Merriweather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49" y="10678494"/>
            <a:ext cx="2102934" cy="103152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2258" y="10849139"/>
            <a:ext cx="2329682" cy="633700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27ABD3FA-BF28-02F0-7F0C-2B272C2B82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5" b="16196"/>
          <a:stretch/>
        </p:blipFill>
        <p:spPr bwMode="auto">
          <a:xfrm>
            <a:off x="1133924" y="3671238"/>
            <a:ext cx="164084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C0AE92DC-A133-36BC-A3F1-2AD0844F32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32" y="3491800"/>
            <a:ext cx="1439545" cy="1439545"/>
          </a:xfrm>
          <a:prstGeom prst="rect">
            <a:avLst/>
          </a:prstGeom>
          <a:noFill/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1D7035FD-69D8-7D19-130E-E6F12DEFD2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95" y="3673336"/>
            <a:ext cx="1494155" cy="1079500"/>
          </a:xfrm>
          <a:prstGeom prst="rect">
            <a:avLst/>
          </a:prstGeom>
          <a:noFill/>
        </p:spPr>
      </p:pic>
      <p:pic>
        <p:nvPicPr>
          <p:cNvPr id="35" name="Imagem 34" descr="Resultado de imagem para educação icone">
            <a:extLst>
              <a:ext uri="{FF2B5EF4-FFF2-40B4-BE49-F238E27FC236}">
                <a16:creationId xmlns:a16="http://schemas.microsoft.com/office/drawing/2014/main" id="{CC46E821-06C9-E675-FCC1-A94F27F25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4" y="7215311"/>
            <a:ext cx="1270527" cy="127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C072CFF-C285-301C-A7ED-D44502C75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96" y="6951325"/>
            <a:ext cx="1691640" cy="1691640"/>
          </a:xfrm>
          <a:prstGeom prst="rect">
            <a:avLst/>
          </a:prstGeom>
          <a:noFill/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84EBCDC3-C575-4DBF-B40E-D749365535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72" y="7293105"/>
            <a:ext cx="1117600" cy="1117600"/>
          </a:xfrm>
          <a:prstGeom prst="rect">
            <a:avLst/>
          </a:prstGeom>
          <a:noFill/>
        </p:spPr>
      </p:pic>
      <p:sp>
        <p:nvSpPr>
          <p:cNvPr id="38" name="object 8">
            <a:extLst>
              <a:ext uri="{FF2B5EF4-FFF2-40B4-BE49-F238E27FC236}">
                <a16:creationId xmlns:a16="http://schemas.microsoft.com/office/drawing/2014/main" id="{8EAAD29D-327B-A512-CB9F-0C1C563C1C7E}"/>
              </a:ext>
            </a:extLst>
          </p:cNvPr>
          <p:cNvSpPr txBox="1"/>
          <p:nvPr/>
        </p:nvSpPr>
        <p:spPr>
          <a:xfrm>
            <a:off x="423747" y="12810064"/>
            <a:ext cx="6408741" cy="2383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pt-BR" sz="395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erriweather Black"/>
                <a:cs typeface="Merriweather Black"/>
              </a:rPr>
              <a:t>COOPERA+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erriweather Black"/>
                <a:cs typeface="Merriweather Black"/>
              </a:rPr>
              <a:t>Programa de Engajamento e Participação Cooperativa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800" b="1" i="1" dirty="0">
              <a:solidFill>
                <a:schemeClr val="accent6">
                  <a:lumMod val="40000"/>
                  <a:lumOff val="60000"/>
                </a:schemeClr>
              </a:solidFill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erriweather"/>
                <a:cs typeface="Merriweather"/>
              </a:rPr>
              <a:t>Valorização e Reconhecimento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Merriweather"/>
              <a:cs typeface="Merriweather"/>
            </a:endParaRP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57C840FD-B26B-4665-083D-99321D39EA79}"/>
              </a:ext>
            </a:extLst>
          </p:cNvPr>
          <p:cNvSpPr txBox="1"/>
          <p:nvPr/>
        </p:nvSpPr>
        <p:spPr>
          <a:xfrm>
            <a:off x="485749" y="15959027"/>
            <a:ext cx="10425722" cy="30760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9734" algn="just">
              <a:lnSpc>
                <a:spcPct val="101000"/>
              </a:lnSpc>
              <a:spcBef>
                <a:spcPts val="95"/>
              </a:spcBef>
            </a:pPr>
            <a:endParaRPr lang="pt-BR" sz="2400" dirty="0">
              <a:solidFill>
                <a:schemeClr val="accent6">
                  <a:lumMod val="20000"/>
                  <a:lumOff val="80000"/>
                </a:schemeClr>
              </a:solidFill>
              <a:latin typeface="Merriweather"/>
              <a:cs typeface="Merriweather"/>
            </a:endParaRPr>
          </a:p>
          <a:p>
            <a:pPr marL="12700" marR="419734" algn="just">
              <a:lnSpc>
                <a:spcPct val="101000"/>
              </a:lnSpc>
              <a:spcBef>
                <a:spcPts val="95"/>
              </a:spcBef>
            </a:pPr>
            <a:r>
              <a:rPr lang="pt-BR" sz="2450" dirty="0">
                <a:solidFill>
                  <a:schemeClr val="accent6">
                    <a:lumMod val="20000"/>
                    <a:lumOff val="80000"/>
                  </a:schemeClr>
                </a:solidFill>
                <a:latin typeface="Merriweather"/>
                <a:cs typeface="Merriweather"/>
              </a:rPr>
              <a:t>Visando valorizar os cooperados mais presentes, que mais produzem e representam nossa cooperativa, elaboramos um programa que vai premiar aqueles que melhor pontuarem dentro dos critérios estabelecidos.</a:t>
            </a:r>
          </a:p>
          <a:p>
            <a:pPr marL="12700" marR="419734" algn="just">
              <a:lnSpc>
                <a:spcPct val="101000"/>
              </a:lnSpc>
              <a:spcBef>
                <a:spcPts val="95"/>
              </a:spcBef>
            </a:pPr>
            <a:endParaRPr lang="pt-BR" sz="2450" dirty="0">
              <a:solidFill>
                <a:schemeClr val="accent6">
                  <a:lumMod val="20000"/>
                  <a:lumOff val="80000"/>
                </a:schemeClr>
              </a:solidFill>
              <a:latin typeface="Merriweather"/>
              <a:cs typeface="Merriweather"/>
            </a:endParaRPr>
          </a:p>
          <a:p>
            <a:pPr marL="12700" marR="419734" algn="just">
              <a:lnSpc>
                <a:spcPct val="101000"/>
              </a:lnSpc>
              <a:spcBef>
                <a:spcPts val="95"/>
              </a:spcBef>
            </a:pPr>
            <a:r>
              <a:rPr lang="pt-BR" sz="2450" dirty="0">
                <a:solidFill>
                  <a:schemeClr val="accent6">
                    <a:lumMod val="20000"/>
                    <a:lumOff val="80000"/>
                  </a:schemeClr>
                </a:solidFill>
                <a:latin typeface="Merriweather"/>
                <a:cs typeface="Merriweather"/>
              </a:rPr>
              <a:t>Consulte o grupo informativo ou os demais contatos da cooperativa e veja as regras do programa.</a:t>
            </a:r>
          </a:p>
        </p:txBody>
      </p:sp>
      <p:pic>
        <p:nvPicPr>
          <p:cNvPr id="15" name="Imagem 14" descr="Texto, Logotipo&#10;&#10;Descrição gerada automaticamente">
            <a:extLst>
              <a:ext uri="{FF2B5EF4-FFF2-40B4-BE49-F238E27FC236}">
                <a16:creationId xmlns:a16="http://schemas.microsoft.com/office/drawing/2014/main" id="{5C326004-A907-749F-0499-D471D2DAC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88" y="12810064"/>
            <a:ext cx="3630661" cy="321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10470"/>
            <a:ext cx="11298555" cy="9811385"/>
          </a:xfrm>
          <a:custGeom>
            <a:avLst/>
            <a:gdLst/>
            <a:ahLst/>
            <a:cxnLst/>
            <a:rect l="l" t="t" r="r" b="b"/>
            <a:pathLst>
              <a:path w="11298555" h="9811385">
                <a:moveTo>
                  <a:pt x="11298074" y="0"/>
                </a:moveTo>
                <a:lnTo>
                  <a:pt x="0" y="0"/>
                </a:lnTo>
                <a:lnTo>
                  <a:pt x="0" y="9811219"/>
                </a:lnTo>
                <a:lnTo>
                  <a:pt x="11298074" y="9811219"/>
                </a:lnTo>
                <a:lnTo>
                  <a:pt x="11298074" y="0"/>
                </a:lnTo>
                <a:close/>
              </a:path>
            </a:pathLst>
          </a:custGeom>
          <a:solidFill>
            <a:srgbClr val="436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6699" y="10498185"/>
            <a:ext cx="7639420" cy="621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Parceiros do </a:t>
            </a:r>
            <a:r>
              <a:rPr sz="3950" b="1" i="1" spc="-10" dirty="0">
                <a:solidFill>
                  <a:srgbClr val="E97828"/>
                </a:solidFill>
                <a:latin typeface="Merriweather"/>
                <a:cs typeface="Merriweather"/>
              </a:rPr>
              <a:t>clube </a:t>
            </a:r>
            <a:r>
              <a:rPr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de </a:t>
            </a:r>
            <a:r>
              <a:rPr sz="3950" b="1" i="1" spc="-10" dirty="0">
                <a:solidFill>
                  <a:srgbClr val="E97828"/>
                </a:solidFill>
                <a:latin typeface="Merriweather"/>
                <a:cs typeface="Merriweather"/>
              </a:rPr>
              <a:t>vantagens</a:t>
            </a:r>
            <a:endParaRPr sz="3950" dirty="0">
              <a:latin typeface="Merriweather"/>
              <a:cs typeface="Merriweath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1581301"/>
            <a:ext cx="869569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Clube de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Vantagens</a:t>
            </a:r>
            <a:endParaRPr sz="395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b="1" i="1" dirty="0">
                <a:solidFill>
                  <a:srgbClr val="F9DFC8"/>
                </a:solidFill>
                <a:latin typeface="Merriweather"/>
                <a:cs typeface="Merriweather"/>
              </a:rPr>
              <a:t>Benefícios oferecidos aos </a:t>
            </a:r>
            <a:r>
              <a:rPr sz="3950" b="1" i="1" spc="-10" dirty="0">
                <a:solidFill>
                  <a:srgbClr val="F9DFC8"/>
                </a:solidFill>
                <a:latin typeface="Merriweather"/>
                <a:cs typeface="Merriweather"/>
              </a:rPr>
              <a:t>cooperados</a:t>
            </a:r>
            <a:endParaRPr sz="3950">
              <a:latin typeface="Merriweather"/>
              <a:cs typeface="Merriweath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88" y="3846028"/>
            <a:ext cx="5148191" cy="535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9734" algn="just">
              <a:lnSpc>
                <a:spcPct val="101000"/>
              </a:lnSpc>
              <a:spcBef>
                <a:spcPts val="9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Clube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Vantagens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é um clube de benefícios que conta com uma rede de estabelecimentos parceiros já negociados, oferecendo descontos e vantagens aos nossos cooperados.</a:t>
            </a:r>
          </a:p>
          <a:p>
            <a:pPr marL="12700" marR="419734" algn="just">
              <a:lnSpc>
                <a:spcPct val="101000"/>
              </a:lnSpc>
              <a:spcBef>
                <a:spcPts val="95"/>
              </a:spcBef>
            </a:pPr>
            <a:endParaRPr lang="pt-BR" sz="2450" spc="5" dirty="0">
              <a:solidFill>
                <a:srgbClr val="F9DFC8"/>
              </a:solidFill>
              <a:latin typeface="Merriweather"/>
              <a:cs typeface="Merriweather"/>
            </a:endParaRPr>
          </a:p>
          <a:p>
            <a:pPr marL="12700" marR="419734" algn="just">
              <a:lnSpc>
                <a:spcPct val="101000"/>
              </a:lnSpc>
              <a:spcBef>
                <a:spcPts val="9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estabelecimentos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que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oferecem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vantagens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e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descontos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exclusivos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mais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variados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segmentos: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compras,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restaurantes,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serviços,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entretenimento,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etc.</a:t>
            </a:r>
            <a:endParaRPr lang="pt-BR" sz="2450" dirty="0">
              <a:latin typeface="Merriweather"/>
              <a:cs typeface="Merriweather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7" name="object 7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6003" y="5459329"/>
            <a:ext cx="4687635" cy="222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24" y="14101898"/>
            <a:ext cx="2035574" cy="70984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387" y="16010253"/>
            <a:ext cx="1633320" cy="55307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153" y="17705982"/>
            <a:ext cx="1745788" cy="53849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9337" y="13956214"/>
            <a:ext cx="2114144" cy="109664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87861" y="15623146"/>
            <a:ext cx="1958045" cy="102078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8328" y="17260313"/>
            <a:ext cx="1937113" cy="14820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27363" y="14102598"/>
            <a:ext cx="2170414" cy="9043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67561" y="17496097"/>
            <a:ext cx="2020880" cy="101044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94572" y="15593298"/>
            <a:ext cx="1937113" cy="147563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94572" y="14267037"/>
            <a:ext cx="2066538" cy="37956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22354" y="15385681"/>
            <a:ext cx="2153765" cy="187463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94572" y="17728161"/>
            <a:ext cx="1876231" cy="505139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pic>
        <p:nvPicPr>
          <p:cNvPr id="24" name="object 6">
            <a:extLst>
              <a:ext uri="{FF2B5EF4-FFF2-40B4-BE49-F238E27FC236}">
                <a16:creationId xmlns:a16="http://schemas.microsoft.com/office/drawing/2014/main" id="{6BA492F4-FB10-18F2-CA06-4DD629CC644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9472" y="11790958"/>
            <a:ext cx="1579794" cy="1486865"/>
          </a:xfrm>
          <a:prstGeom prst="rect">
            <a:avLst/>
          </a:prstGeom>
        </p:spPr>
      </p:pic>
      <p:pic>
        <p:nvPicPr>
          <p:cNvPr id="25" name="object 22">
            <a:extLst>
              <a:ext uri="{FF2B5EF4-FFF2-40B4-BE49-F238E27FC236}">
                <a16:creationId xmlns:a16="http://schemas.microsoft.com/office/drawing/2014/main" id="{ABD50496-4D13-6319-275F-80A2294E0B01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209207" y="12189603"/>
            <a:ext cx="2329682" cy="633700"/>
          </a:xfrm>
          <a:prstGeom prst="rect">
            <a:avLst/>
          </a:prstGeom>
        </p:spPr>
      </p:pic>
      <p:pic>
        <p:nvPicPr>
          <p:cNvPr id="1026" name="Picture 2" descr="Unimed Fortaleza - Hospital Unimed Sul">
            <a:extLst>
              <a:ext uri="{FF2B5EF4-FFF2-40B4-BE49-F238E27FC236}">
                <a16:creationId xmlns:a16="http://schemas.microsoft.com/office/drawing/2014/main" id="{93C378ED-E770-9814-DABC-1AE34342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98" y="11969111"/>
            <a:ext cx="3019425" cy="125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298555" cy="20104100"/>
          </a:xfrm>
          <a:custGeom>
            <a:avLst/>
            <a:gdLst/>
            <a:ahLst/>
            <a:cxnLst/>
            <a:rect l="l" t="t" r="r" b="b"/>
            <a:pathLst>
              <a:path w="11298555" h="20104100">
                <a:moveTo>
                  <a:pt x="11298085" y="0"/>
                </a:moveTo>
                <a:lnTo>
                  <a:pt x="0" y="0"/>
                </a:lnTo>
                <a:lnTo>
                  <a:pt x="0" y="20104099"/>
                </a:lnTo>
                <a:lnTo>
                  <a:pt x="11298085" y="20104099"/>
                </a:lnTo>
                <a:lnTo>
                  <a:pt x="11298085" y="0"/>
                </a:lnTo>
                <a:close/>
              </a:path>
            </a:pathLst>
          </a:custGeom>
          <a:solidFill>
            <a:srgbClr val="F9D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89" y="1581301"/>
            <a:ext cx="870331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E97828"/>
                </a:solidFill>
                <a:latin typeface="Merriweather Black"/>
                <a:cs typeface="Merriweather Black"/>
              </a:rPr>
              <a:t>Coocirurge </a:t>
            </a:r>
            <a:r>
              <a:rPr sz="3950" b="1" spc="-10" dirty="0">
                <a:solidFill>
                  <a:srgbClr val="E97828"/>
                </a:solidFill>
                <a:latin typeface="Merriweather Black"/>
                <a:cs typeface="Merriweather Black"/>
              </a:rPr>
              <a:t>Solidária</a:t>
            </a:r>
            <a:endParaRPr sz="395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Contribuindo</a:t>
            </a:r>
            <a:r>
              <a:rPr sz="3950" b="1" i="1" spc="-5" dirty="0">
                <a:solidFill>
                  <a:srgbClr val="E97828"/>
                </a:solidFill>
                <a:latin typeface="Merriweather"/>
                <a:cs typeface="Merriweather"/>
              </a:rPr>
              <a:t> </a:t>
            </a:r>
            <a:r>
              <a:rPr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para</a:t>
            </a:r>
            <a:r>
              <a:rPr sz="3950" b="1" i="1" spc="-5" dirty="0">
                <a:solidFill>
                  <a:srgbClr val="E97828"/>
                </a:solidFill>
                <a:latin typeface="Merriweather"/>
                <a:cs typeface="Merriweather"/>
              </a:rPr>
              <a:t> </a:t>
            </a:r>
            <a:r>
              <a:rPr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um</a:t>
            </a:r>
            <a:r>
              <a:rPr sz="3950" b="1" i="1" spc="-5" dirty="0">
                <a:solidFill>
                  <a:srgbClr val="E97828"/>
                </a:solidFill>
                <a:latin typeface="Merriweather"/>
                <a:cs typeface="Merriweather"/>
              </a:rPr>
              <a:t> </a:t>
            </a:r>
            <a:r>
              <a:rPr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futuro</a:t>
            </a:r>
            <a:r>
              <a:rPr sz="3950" b="1" i="1" spc="-5" dirty="0">
                <a:solidFill>
                  <a:srgbClr val="E97828"/>
                </a:solidFill>
                <a:latin typeface="Merriweather"/>
                <a:cs typeface="Merriweather"/>
              </a:rPr>
              <a:t> </a:t>
            </a:r>
            <a:r>
              <a:rPr sz="3950" b="1" i="1" spc="-10" dirty="0">
                <a:solidFill>
                  <a:srgbClr val="E97828"/>
                </a:solidFill>
                <a:latin typeface="Merriweather"/>
                <a:cs typeface="Merriweather"/>
              </a:rPr>
              <a:t>melhor</a:t>
            </a:r>
            <a:endParaRPr sz="3950">
              <a:latin typeface="Merriweather"/>
              <a:cs typeface="Merriweath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7895539"/>
            <a:ext cx="10001250" cy="8141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No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final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do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ano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2022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criamos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Coocirurge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Solidária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com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436187"/>
                </a:solidFill>
                <a:latin typeface="Merriweather"/>
                <a:cs typeface="Merriweather"/>
              </a:rPr>
              <a:t>a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proposta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orientar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nossas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ações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sociais,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conforme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princípios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cooperativistas,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participando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lang="pt-BR"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iniciativas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e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campanhas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436187"/>
                </a:solidFill>
                <a:latin typeface="Merriweather"/>
                <a:cs typeface="Merriweather"/>
              </a:rPr>
              <a:t>de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responsabilidade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social.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34290" algn="just">
              <a:lnSpc>
                <a:spcPct val="101000"/>
              </a:lnSpc>
              <a:spcBef>
                <a:spcPts val="2965"/>
              </a:spcBef>
            </a:pP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Nossa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proposta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é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buscar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instituições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sociais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para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beneficiá-</a:t>
            </a:r>
            <a:r>
              <a:rPr lang="pt-BR" sz="2450" spc="-25" dirty="0">
                <a:solidFill>
                  <a:srgbClr val="436187"/>
                </a:solidFill>
                <a:latin typeface="Merriweather"/>
                <a:cs typeface="Merriweather"/>
              </a:rPr>
              <a:t>las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durante</a:t>
            </a:r>
            <a:r>
              <a:rPr lang="pt-BR" sz="2450" spc="-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o</a:t>
            </a:r>
            <a:r>
              <a:rPr lang="pt-BR"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ano,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com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ações</a:t>
            </a:r>
            <a:r>
              <a:rPr lang="pt-BR"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variadas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especialmente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ligadas</a:t>
            </a:r>
            <a:r>
              <a:rPr lang="pt-BR"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à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datas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alusivas</a:t>
            </a:r>
            <a:r>
              <a:rPr lang="pt-BR"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como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o</a:t>
            </a:r>
            <a:r>
              <a:rPr lang="pt-BR"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Dia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Cooperar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ou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Natal. </a:t>
            </a:r>
          </a:p>
          <a:p>
            <a:pPr marL="12700" marR="34290" algn="just">
              <a:lnSpc>
                <a:spcPct val="101000"/>
              </a:lnSpc>
              <a:spcBef>
                <a:spcPts val="2965"/>
              </a:spcBef>
            </a:pP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Além</a:t>
            </a:r>
            <a:r>
              <a:rPr lang="pt-BR"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disso,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visamos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o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engajamento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dos</a:t>
            </a:r>
            <a:r>
              <a:rPr lang="pt-BR" sz="2450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cooperados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436187"/>
                </a:solidFill>
                <a:latin typeface="Merriweather"/>
                <a:cs typeface="Merriweather"/>
              </a:rPr>
              <a:t>para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contribuir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com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as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doações,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arrecadações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participação 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nesse</a:t>
            </a:r>
            <a:r>
              <a:rPr lang="pt-BR"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projeto.</a:t>
            </a:r>
            <a:endParaRPr lang="pt-BR" sz="2450" dirty="0">
              <a:latin typeface="Merriweather"/>
              <a:cs typeface="Merriweather"/>
            </a:endParaRPr>
          </a:p>
          <a:p>
            <a:pPr algn="just">
              <a:lnSpc>
                <a:spcPct val="100000"/>
              </a:lnSpc>
              <a:spcBef>
                <a:spcPts val="2315"/>
              </a:spcBef>
            </a:pPr>
            <a:endParaRPr lang="pt-BR" sz="2450" dirty="0">
              <a:latin typeface="Merriweather"/>
              <a:cs typeface="Merriweather"/>
            </a:endParaRPr>
          </a:p>
          <a:p>
            <a:pPr marL="131445" algn="just">
              <a:lnSpc>
                <a:spcPct val="100000"/>
              </a:lnSpc>
            </a:pPr>
            <a:r>
              <a:rPr lang="pt-BR"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Instituições </a:t>
            </a:r>
            <a:r>
              <a:rPr lang="pt-BR" sz="3950" b="1" i="1" spc="-10" dirty="0">
                <a:solidFill>
                  <a:srgbClr val="E97828"/>
                </a:solidFill>
                <a:latin typeface="Merriweather"/>
                <a:cs typeface="Merriweather"/>
              </a:rPr>
              <a:t>beneficiadas</a:t>
            </a:r>
            <a:endParaRPr lang="pt-BR" sz="3950" dirty="0">
              <a:latin typeface="Merriweather"/>
              <a:cs typeface="Merriweather"/>
            </a:endParaRPr>
          </a:p>
          <a:p>
            <a:pPr marL="284480" indent="-271780" algn="just">
              <a:lnSpc>
                <a:spcPct val="100000"/>
              </a:lnSpc>
              <a:spcBef>
                <a:spcPts val="2865"/>
              </a:spcBef>
              <a:buChar char="-"/>
              <a:tabLst>
                <a:tab pos="284480" algn="l"/>
              </a:tabLst>
            </a:pP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Projeto</a:t>
            </a:r>
            <a:r>
              <a:rPr lang="pt-BR" sz="2450" b="1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Elos</a:t>
            </a:r>
            <a:r>
              <a:rPr lang="pt-BR" sz="2450" b="1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do</a:t>
            </a:r>
            <a:r>
              <a:rPr lang="pt-BR" sz="2450" b="1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spc="-25" dirty="0">
                <a:solidFill>
                  <a:srgbClr val="436187"/>
                </a:solidFill>
                <a:latin typeface="Merriweather"/>
                <a:cs typeface="Merriweather"/>
              </a:rPr>
              <a:t>Bem</a:t>
            </a:r>
            <a:endParaRPr lang="pt-BR" sz="2450" dirty="0">
              <a:latin typeface="Merriweather"/>
              <a:cs typeface="Merriweather"/>
            </a:endParaRPr>
          </a:p>
          <a:p>
            <a:pPr marL="284480" indent="-271780" algn="just">
              <a:lnSpc>
                <a:spcPct val="100000"/>
              </a:lnSpc>
              <a:spcBef>
                <a:spcPts val="3000"/>
              </a:spcBef>
              <a:buChar char="-"/>
              <a:tabLst>
                <a:tab pos="284480" algn="l"/>
              </a:tabLst>
            </a:pP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Posto</a:t>
            </a:r>
            <a:r>
              <a:rPr lang="pt-BR" sz="2450" b="1" spc="2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Santa</a:t>
            </a:r>
            <a:r>
              <a:rPr lang="pt-BR" sz="2450" b="1" spc="4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Rosa</a:t>
            </a:r>
            <a:r>
              <a:rPr lang="pt-BR" sz="2450" b="1" spc="3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de</a:t>
            </a:r>
            <a:r>
              <a:rPr lang="pt-BR" sz="2450" b="1" spc="4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spc="-10" dirty="0" err="1">
                <a:solidFill>
                  <a:srgbClr val="436187"/>
                </a:solidFill>
                <a:latin typeface="Merriweather"/>
                <a:cs typeface="Merriweather"/>
              </a:rPr>
              <a:t>Virtebo</a:t>
            </a:r>
            <a:endParaRPr lang="pt-BR" sz="2450" dirty="0">
              <a:latin typeface="Merriweather"/>
              <a:cs typeface="Merriweather"/>
            </a:endParaRPr>
          </a:p>
          <a:p>
            <a:pPr marL="284480" indent="-271780" algn="just">
              <a:lnSpc>
                <a:spcPct val="100000"/>
              </a:lnSpc>
              <a:spcBef>
                <a:spcPts val="2995"/>
              </a:spcBef>
              <a:buChar char="-"/>
              <a:tabLst>
                <a:tab pos="284480" algn="l"/>
              </a:tabLst>
            </a:pP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Associação</a:t>
            </a:r>
            <a:r>
              <a:rPr lang="pt-BR" sz="2450" b="1" spc="4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dos</a:t>
            </a:r>
            <a:r>
              <a:rPr lang="pt-BR" sz="2450" b="1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Moradores</a:t>
            </a:r>
            <a:r>
              <a:rPr lang="pt-BR" sz="2450" b="1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da</a:t>
            </a:r>
            <a:r>
              <a:rPr lang="pt-BR" sz="2450" b="1" spc="6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Serrinha</a:t>
            </a:r>
            <a:r>
              <a:rPr lang="pt-BR" sz="2450" b="1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e</a:t>
            </a:r>
            <a:r>
              <a:rPr lang="pt-BR" sz="2450" b="1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436187"/>
                </a:solidFill>
                <a:latin typeface="Merriweather"/>
                <a:cs typeface="Merriweather"/>
              </a:rPr>
              <a:t>Conjunto</a:t>
            </a:r>
            <a:r>
              <a:rPr lang="pt-BR" sz="2450" b="1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lang="pt-BR" sz="2450" b="1" spc="-10" dirty="0">
                <a:solidFill>
                  <a:srgbClr val="436187"/>
                </a:solidFill>
                <a:latin typeface="Merriweather"/>
                <a:cs typeface="Merriweather"/>
              </a:rPr>
              <a:t>Palmeiras</a:t>
            </a:r>
            <a:endParaRPr lang="pt-BR" sz="2450" dirty="0">
              <a:latin typeface="Merriweather"/>
              <a:cs typeface="Merriweather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2895" y="16879067"/>
            <a:ext cx="2062753" cy="20627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913" y="16680119"/>
            <a:ext cx="2354005" cy="23539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4636" y="17462044"/>
            <a:ext cx="2354005" cy="79015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758864" y="19944418"/>
            <a:ext cx="1078865" cy="160020"/>
          </a:xfrm>
          <a:custGeom>
            <a:avLst/>
            <a:gdLst/>
            <a:ahLst/>
            <a:cxnLst/>
            <a:rect l="l" t="t" r="r" b="b"/>
            <a:pathLst>
              <a:path w="1078865" h="160019">
                <a:moveTo>
                  <a:pt x="0" y="159681"/>
                </a:moveTo>
                <a:lnTo>
                  <a:pt x="1078501" y="159681"/>
                </a:lnTo>
                <a:lnTo>
                  <a:pt x="1078501" y="0"/>
                </a:lnTo>
                <a:lnTo>
                  <a:pt x="0" y="0"/>
                </a:lnTo>
                <a:lnTo>
                  <a:pt x="0" y="159681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58864" y="19714060"/>
            <a:ext cx="1078865" cy="68580"/>
          </a:xfrm>
          <a:custGeom>
            <a:avLst/>
            <a:gdLst/>
            <a:ahLst/>
            <a:cxnLst/>
            <a:rect l="l" t="t" r="r" b="b"/>
            <a:pathLst>
              <a:path w="1078865" h="68580">
                <a:moveTo>
                  <a:pt x="0" y="68060"/>
                </a:moveTo>
                <a:lnTo>
                  <a:pt x="1078501" y="68060"/>
                </a:lnTo>
                <a:lnTo>
                  <a:pt x="1078501" y="0"/>
                </a:lnTo>
                <a:lnTo>
                  <a:pt x="0" y="0"/>
                </a:lnTo>
                <a:lnTo>
                  <a:pt x="0" y="68060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58864" y="18941831"/>
            <a:ext cx="1078865" cy="610235"/>
          </a:xfrm>
          <a:custGeom>
            <a:avLst/>
            <a:gdLst/>
            <a:ahLst/>
            <a:cxnLst/>
            <a:rect l="l" t="t" r="r" b="b"/>
            <a:pathLst>
              <a:path w="1078865" h="610234">
                <a:moveTo>
                  <a:pt x="0" y="609929"/>
                </a:moveTo>
                <a:lnTo>
                  <a:pt x="1078501" y="609929"/>
                </a:lnTo>
                <a:lnTo>
                  <a:pt x="1078501" y="0"/>
                </a:lnTo>
                <a:lnTo>
                  <a:pt x="0" y="0"/>
                </a:lnTo>
                <a:lnTo>
                  <a:pt x="0" y="609929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253" y="3468235"/>
            <a:ext cx="5444849" cy="3806663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49A9586-9A1A-AFF4-9413-E8225764BBFF}"/>
              </a:ext>
            </a:extLst>
          </p:cNvPr>
          <p:cNvGrpSpPr/>
          <p:nvPr/>
        </p:nvGrpSpPr>
        <p:grpSpPr>
          <a:xfrm>
            <a:off x="6664292" y="3297460"/>
            <a:ext cx="4173437" cy="4177301"/>
            <a:chOff x="13200204" y="2679438"/>
            <a:chExt cx="4173437" cy="4177301"/>
          </a:xfrm>
        </p:grpSpPr>
        <p:pic>
          <p:nvPicPr>
            <p:cNvPr id="16" name="Imagem 15" descr="Logotipo&#10;&#10;Descrição gerada automaticamente">
              <a:extLst>
                <a:ext uri="{FF2B5EF4-FFF2-40B4-BE49-F238E27FC236}">
                  <a16:creationId xmlns:a16="http://schemas.microsoft.com/office/drawing/2014/main" id="{A1197F5A-75DF-D9EF-4A26-DB2DDD2BA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204" y="2679438"/>
              <a:ext cx="4173437" cy="4177301"/>
            </a:xfrm>
            <a:prstGeom prst="rect">
              <a:avLst/>
            </a:prstGeom>
          </p:spPr>
        </p:pic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2D1FFFB3-7D67-E37E-C3CA-F7D441436B8E}"/>
                </a:ext>
              </a:extLst>
            </p:cNvPr>
            <p:cNvSpPr/>
            <p:nvPr/>
          </p:nvSpPr>
          <p:spPr>
            <a:xfrm>
              <a:off x="13381940" y="2813201"/>
              <a:ext cx="3814886" cy="39097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m 14" descr="Logotipo&#10;&#10;Descrição gerada automaticamente">
              <a:extLst>
                <a:ext uri="{FF2B5EF4-FFF2-40B4-BE49-F238E27FC236}">
                  <a16:creationId xmlns:a16="http://schemas.microsoft.com/office/drawing/2014/main" id="{FD16BF51-571B-1B21-81AC-2EE73428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204" y="2679438"/>
              <a:ext cx="4173437" cy="417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298555" cy="20104100"/>
          </a:xfrm>
          <a:custGeom>
            <a:avLst/>
            <a:gdLst/>
            <a:ahLst/>
            <a:cxnLst/>
            <a:rect l="l" t="t" r="r" b="b"/>
            <a:pathLst>
              <a:path w="11298555" h="20104100">
                <a:moveTo>
                  <a:pt x="11298085" y="0"/>
                </a:moveTo>
                <a:lnTo>
                  <a:pt x="0" y="0"/>
                </a:lnTo>
                <a:lnTo>
                  <a:pt x="0" y="20104099"/>
                </a:lnTo>
                <a:lnTo>
                  <a:pt x="11298085" y="20104099"/>
                </a:lnTo>
                <a:lnTo>
                  <a:pt x="11298085" y="0"/>
                </a:lnTo>
                <a:close/>
              </a:path>
            </a:pathLst>
          </a:custGeom>
          <a:solidFill>
            <a:srgbClr val="F9D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489" y="1581301"/>
            <a:ext cx="807974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E97828"/>
                </a:solidFill>
                <a:latin typeface="Merriweather Black"/>
                <a:cs typeface="Merriweather Black"/>
              </a:rPr>
              <a:t>Reconhecimentos e </a:t>
            </a:r>
            <a:r>
              <a:rPr sz="3950" b="1" spc="-10" dirty="0">
                <a:solidFill>
                  <a:srgbClr val="E97828"/>
                </a:solidFill>
                <a:latin typeface="Merriweather Black"/>
                <a:cs typeface="Merriweather Black"/>
              </a:rPr>
              <a:t>Premiações</a:t>
            </a:r>
            <a:endParaRPr sz="39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b="1" i="1" dirty="0">
                <a:solidFill>
                  <a:srgbClr val="E97828"/>
                </a:solidFill>
                <a:latin typeface="Merriweather"/>
                <a:cs typeface="Merriweather"/>
              </a:rPr>
              <a:t>Excelência </a:t>
            </a:r>
            <a:r>
              <a:rPr sz="3950" b="1" i="1" spc="-10" dirty="0">
                <a:solidFill>
                  <a:srgbClr val="E97828"/>
                </a:solidFill>
                <a:latin typeface="Merriweather"/>
                <a:cs typeface="Merriweather"/>
              </a:rPr>
              <a:t>Reconhecida</a:t>
            </a:r>
            <a:endParaRPr sz="3950" dirty="0">
              <a:latin typeface="Merriweather"/>
              <a:cs typeface="Merriweath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652" y="9500306"/>
            <a:ext cx="3766185" cy="1534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Primeiros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Passos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para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50" dirty="0">
                <a:solidFill>
                  <a:srgbClr val="436187"/>
                </a:solidFill>
                <a:latin typeface="Merriweather"/>
                <a:cs typeface="Merriweather"/>
              </a:rPr>
              <a:t>a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Excelência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endParaRPr lang="pt-BR" sz="2450" spc="5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12065" marR="5080" indent="-635" algn="ctr">
              <a:lnSpc>
                <a:spcPct val="101000"/>
              </a:lnSpc>
              <a:spcBef>
                <a:spcPts val="95"/>
              </a:spcBef>
            </a:pPr>
            <a:r>
              <a:rPr sz="2450" dirty="0" err="1">
                <a:solidFill>
                  <a:srgbClr val="436187"/>
                </a:solidFill>
                <a:latin typeface="Merriweather"/>
                <a:cs typeface="Merriweather"/>
              </a:rPr>
              <a:t>Faixa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Bronze</a:t>
            </a:r>
            <a:endParaRPr lang="pt-BR" sz="245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12065" marR="5080" indent="-635" algn="ctr">
              <a:lnSpc>
                <a:spcPct val="101000"/>
              </a:lnSpc>
              <a:spcBef>
                <a:spcPts val="95"/>
              </a:spcBef>
            </a:pPr>
            <a:r>
              <a:rPr sz="2450" dirty="0" err="1">
                <a:solidFill>
                  <a:srgbClr val="436187"/>
                </a:solidFill>
                <a:latin typeface="Merriweather"/>
                <a:cs typeface="Merriweather"/>
              </a:rPr>
              <a:t>Ciclo</a:t>
            </a:r>
            <a:r>
              <a:rPr sz="2450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2019/2020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5893" y="16657174"/>
            <a:ext cx="3699510" cy="1534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Primeiros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Passos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para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50" dirty="0">
                <a:solidFill>
                  <a:srgbClr val="436187"/>
                </a:solidFill>
                <a:latin typeface="Merriweather"/>
                <a:cs typeface="Merriweather"/>
              </a:rPr>
              <a:t>a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Excelência</a:t>
            </a:r>
            <a:endParaRPr lang="pt-BR" sz="245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12700" marR="5080" algn="ctr">
              <a:lnSpc>
                <a:spcPct val="101000"/>
              </a:lnSpc>
              <a:spcBef>
                <a:spcPts val="95"/>
              </a:spcBef>
            </a:pPr>
            <a:r>
              <a:rPr sz="2450" dirty="0" err="1">
                <a:solidFill>
                  <a:srgbClr val="436187"/>
                </a:solidFill>
                <a:latin typeface="Merriweather"/>
                <a:cs typeface="Merriweather"/>
              </a:rPr>
              <a:t>Faixa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Prata</a:t>
            </a:r>
            <a:endParaRPr lang="pt-BR" sz="2450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12700" marR="5080" algn="ctr">
              <a:lnSpc>
                <a:spcPct val="101000"/>
              </a:lnSpc>
              <a:spcBef>
                <a:spcPts val="95"/>
              </a:spcBef>
            </a:pPr>
            <a:r>
              <a:rPr sz="2450" dirty="0" err="1">
                <a:solidFill>
                  <a:srgbClr val="436187"/>
                </a:solidFill>
                <a:latin typeface="Merriweather"/>
                <a:cs typeface="Merriweather"/>
              </a:rPr>
              <a:t>Ciclo</a:t>
            </a:r>
            <a:r>
              <a:rPr sz="2450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2020/2021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3263" y="9500306"/>
            <a:ext cx="324993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5620" marR="508634" algn="ctr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Compêndio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de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Boas</a:t>
            </a:r>
            <a:r>
              <a:rPr sz="2450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Práticas</a:t>
            </a:r>
            <a:endParaRPr sz="2450" dirty="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Governança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e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Gestão</a:t>
            </a:r>
            <a:endParaRPr sz="2450" dirty="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Ciclo</a:t>
            </a:r>
            <a:r>
              <a:rPr sz="2450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2020/2021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7598" y="16851710"/>
            <a:ext cx="3596640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Primeiros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Passos</a:t>
            </a:r>
            <a:endParaRPr sz="2450" dirty="0">
              <a:latin typeface="Merriweather"/>
              <a:cs typeface="Merriweather"/>
            </a:endParaRPr>
          </a:p>
          <a:p>
            <a:pPr marL="12700" marR="5080" algn="ctr">
              <a:lnSpc>
                <a:spcPts val="2970"/>
              </a:lnSpc>
              <a:spcBef>
                <a:spcPts val="105"/>
              </a:spcBef>
              <a:tabLst>
                <a:tab pos="2829560" algn="l"/>
              </a:tabLst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para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a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Excelência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20" dirty="0">
                <a:solidFill>
                  <a:srgbClr val="436187"/>
                </a:solidFill>
                <a:latin typeface="Merriweather"/>
                <a:cs typeface="Merriweather"/>
              </a:rPr>
              <a:t>2023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Ciclo</a:t>
            </a:r>
            <a:r>
              <a:rPr sz="2450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2024/2025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58864" y="19944418"/>
            <a:ext cx="1078865" cy="160020"/>
          </a:xfrm>
          <a:custGeom>
            <a:avLst/>
            <a:gdLst/>
            <a:ahLst/>
            <a:cxnLst/>
            <a:rect l="l" t="t" r="r" b="b"/>
            <a:pathLst>
              <a:path w="1078865" h="160019">
                <a:moveTo>
                  <a:pt x="0" y="159681"/>
                </a:moveTo>
                <a:lnTo>
                  <a:pt x="1078501" y="159681"/>
                </a:lnTo>
                <a:lnTo>
                  <a:pt x="1078501" y="0"/>
                </a:lnTo>
                <a:lnTo>
                  <a:pt x="0" y="0"/>
                </a:lnTo>
                <a:lnTo>
                  <a:pt x="0" y="159681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58864" y="19714060"/>
            <a:ext cx="1078865" cy="68580"/>
          </a:xfrm>
          <a:custGeom>
            <a:avLst/>
            <a:gdLst/>
            <a:ahLst/>
            <a:cxnLst/>
            <a:rect l="l" t="t" r="r" b="b"/>
            <a:pathLst>
              <a:path w="1078865" h="68580">
                <a:moveTo>
                  <a:pt x="0" y="68060"/>
                </a:moveTo>
                <a:lnTo>
                  <a:pt x="1078501" y="68060"/>
                </a:lnTo>
                <a:lnTo>
                  <a:pt x="1078501" y="0"/>
                </a:lnTo>
                <a:lnTo>
                  <a:pt x="0" y="0"/>
                </a:lnTo>
                <a:lnTo>
                  <a:pt x="0" y="68060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58864" y="18941831"/>
            <a:ext cx="1078865" cy="610235"/>
          </a:xfrm>
          <a:custGeom>
            <a:avLst/>
            <a:gdLst/>
            <a:ahLst/>
            <a:cxnLst/>
            <a:rect l="l" t="t" r="r" b="b"/>
            <a:pathLst>
              <a:path w="1078865" h="610234">
                <a:moveTo>
                  <a:pt x="0" y="609929"/>
                </a:moveTo>
                <a:lnTo>
                  <a:pt x="1078501" y="609929"/>
                </a:lnTo>
                <a:lnTo>
                  <a:pt x="1078501" y="0"/>
                </a:lnTo>
                <a:lnTo>
                  <a:pt x="0" y="0"/>
                </a:lnTo>
                <a:lnTo>
                  <a:pt x="0" y="609929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pic>
        <p:nvPicPr>
          <p:cNvPr id="17" name="Imagem 16" descr="Garrafa de plástico&#10;&#10;Descrição gerada automaticamente com confiança baixa">
            <a:extLst>
              <a:ext uri="{FF2B5EF4-FFF2-40B4-BE49-F238E27FC236}">
                <a16:creationId xmlns:a16="http://schemas.microsoft.com/office/drawing/2014/main" id="{9E6C70F3-EAE9-6F9A-8BA7-586202711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1938" l="10000" r="90000">
                        <a14:foregroundMark x1="46667" y1="9938" x2="46667" y2="9938"/>
                        <a14:foregroundMark x1="46667" y1="10313" x2="46667" y2="10313"/>
                        <a14:foregroundMark x1="50583" y1="91938" x2="50583" y2="91938"/>
                        <a14:foregroundMark x1="50583" y1="91938" x2="36250" y2="90188"/>
                        <a14:foregroundMark x1="49500" y1="90188" x2="70583" y2="87188"/>
                        <a14:foregroundMark x1="70583" y1="87188" x2="72167" y2="85875"/>
                        <a14:foregroundMark x1="46167" y1="8938" x2="44333" y2="41000"/>
                        <a14:foregroundMark x1="40167" y1="8000" x2="61583" y2="8625"/>
                        <a14:foregroundMark x1="61583" y1="8625" x2="65667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24" y="11854647"/>
            <a:ext cx="3319159" cy="442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23B6CB0-63DE-9C4E-C2BE-E100D74748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688" l="10000" r="90000">
                        <a14:foregroundMark x1="45083" y1="17063" x2="42917" y2="18688"/>
                        <a14:foregroundMark x1="50583" y1="16625" x2="47250" y2="16125"/>
                        <a14:foregroundMark x1="44167" y1="88563" x2="55500" y2="89438"/>
                        <a14:foregroundMark x1="43583" y1="92688" x2="55250" y2="9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73" b="4550"/>
          <a:stretch/>
        </p:blipFill>
        <p:spPr>
          <a:xfrm>
            <a:off x="1308100" y="5696144"/>
            <a:ext cx="3048000" cy="339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C4EE00DD-B9B7-E6C0-D471-9BF4A7815C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851"/>
          <a:stretch/>
        </p:blipFill>
        <p:spPr>
          <a:xfrm>
            <a:off x="6631988" y="5953453"/>
            <a:ext cx="381248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m 24" descr="Diagrama, Texto&#10;&#10;Descrição gerada automaticamente">
            <a:extLst>
              <a:ext uri="{FF2B5EF4-FFF2-40B4-BE49-F238E27FC236}">
                <a16:creationId xmlns:a16="http://schemas.microsoft.com/office/drawing/2014/main" id="{68335669-AB9F-958B-7904-70111820F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17" y="12659288"/>
            <a:ext cx="407100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298555" cy="20104100"/>
          </a:xfrm>
          <a:custGeom>
            <a:avLst/>
            <a:gdLst/>
            <a:ahLst/>
            <a:cxnLst/>
            <a:rect l="l" t="t" r="r" b="b"/>
            <a:pathLst>
              <a:path w="11298555" h="20104100">
                <a:moveTo>
                  <a:pt x="11298085" y="0"/>
                </a:moveTo>
                <a:lnTo>
                  <a:pt x="0" y="0"/>
                </a:lnTo>
                <a:lnTo>
                  <a:pt x="0" y="20104099"/>
                </a:lnTo>
                <a:lnTo>
                  <a:pt x="11298085" y="20104099"/>
                </a:lnTo>
                <a:lnTo>
                  <a:pt x="11298085" y="0"/>
                </a:lnTo>
                <a:close/>
              </a:path>
            </a:pathLst>
          </a:custGeom>
          <a:solidFill>
            <a:srgbClr val="F9D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2670" y="4216779"/>
            <a:ext cx="4943475" cy="8674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500" dirty="0">
                <a:solidFill>
                  <a:srgbClr val="E97828"/>
                </a:solidFill>
              </a:rPr>
              <a:t>Fale</a:t>
            </a:r>
            <a:r>
              <a:rPr sz="5500" spc="5" dirty="0">
                <a:solidFill>
                  <a:srgbClr val="E97828"/>
                </a:solidFill>
              </a:rPr>
              <a:t> </a:t>
            </a:r>
            <a:r>
              <a:rPr sz="5500" spc="-10" dirty="0">
                <a:solidFill>
                  <a:srgbClr val="E97828"/>
                </a:solidFill>
              </a:rPr>
              <a:t>Conosco!</a:t>
            </a:r>
            <a:endParaRPr sz="5500"/>
          </a:p>
        </p:txBody>
      </p:sp>
      <p:sp>
        <p:nvSpPr>
          <p:cNvPr id="4" name="object 4"/>
          <p:cNvSpPr txBox="1"/>
          <p:nvPr/>
        </p:nvSpPr>
        <p:spPr>
          <a:xfrm>
            <a:off x="1754342" y="6398870"/>
            <a:ext cx="7913111" cy="6726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995"/>
              </a:spcBef>
            </a:pPr>
            <a:r>
              <a:rPr lang="pt-BR" sz="24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COOCIRURGE – COOPERATIVA DOS CIRURGIÕES GERAIS DO CEARÁ LTDA.</a:t>
            </a:r>
          </a:p>
          <a:p>
            <a:pPr marL="12700" algn="ctr">
              <a:lnSpc>
                <a:spcPct val="100000"/>
              </a:lnSpc>
              <a:spcBef>
                <a:spcPts val="2995"/>
              </a:spcBef>
            </a:pPr>
            <a:r>
              <a:rPr sz="24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CNPJ:</a:t>
            </a:r>
            <a:r>
              <a:rPr sz="2450" b="1" spc="210" dirty="0">
                <a:solidFill>
                  <a:srgbClr val="436187"/>
                </a:solidFill>
                <a:latin typeface="Merriweather Black"/>
                <a:cs typeface="Merriweather Black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02.985.391/0001-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76</a:t>
            </a:r>
            <a:endParaRPr sz="2450" dirty="0">
              <a:latin typeface="Merriweather"/>
              <a:cs typeface="Merriweather"/>
            </a:endParaRPr>
          </a:p>
          <a:p>
            <a:pPr marL="12700" algn="ctr">
              <a:spcBef>
                <a:spcPts val="299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Ed.</a:t>
            </a:r>
            <a:r>
              <a:rPr sz="2450" spc="-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Centurion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Business</a:t>
            </a:r>
            <a:endParaRPr sz="2450" dirty="0">
              <a:latin typeface="Merriweather"/>
              <a:cs typeface="Merriweather"/>
            </a:endParaRPr>
          </a:p>
          <a:p>
            <a:pPr marL="12700" algn="ctr">
              <a:spcBef>
                <a:spcPts val="30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Av.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Desembargador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Moreira,</a:t>
            </a:r>
            <a:r>
              <a:rPr sz="2450" spc="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25" dirty="0">
                <a:solidFill>
                  <a:srgbClr val="436187"/>
                </a:solidFill>
                <a:latin typeface="Merriweather"/>
                <a:cs typeface="Merriweather"/>
              </a:rPr>
              <a:t>760</a:t>
            </a:r>
            <a:endParaRPr sz="2450" dirty="0">
              <a:latin typeface="Merriweather"/>
              <a:cs typeface="Merriweather"/>
            </a:endParaRPr>
          </a:p>
          <a:p>
            <a:pPr marL="12700" algn="ctr">
              <a:spcBef>
                <a:spcPts val="25"/>
              </a:spcBef>
            </a:pP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Salas</a:t>
            </a:r>
            <a:r>
              <a:rPr sz="2450" spc="1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803,</a:t>
            </a:r>
            <a:r>
              <a:rPr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804</a:t>
            </a:r>
            <a:r>
              <a:rPr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e</a:t>
            </a:r>
            <a:r>
              <a:rPr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805</a:t>
            </a:r>
            <a:r>
              <a:rPr lang="pt-BR" sz="2450" dirty="0">
                <a:solidFill>
                  <a:srgbClr val="436187"/>
                </a:solidFill>
                <a:latin typeface="Merriweather"/>
                <a:cs typeface="Merriweather"/>
              </a:rPr>
              <a:t> - </a:t>
            </a:r>
            <a:r>
              <a:rPr sz="2450" dirty="0" err="1">
                <a:solidFill>
                  <a:srgbClr val="436187"/>
                </a:solidFill>
                <a:latin typeface="Merriweather"/>
                <a:cs typeface="Merriweather"/>
              </a:rPr>
              <a:t>Meireles</a:t>
            </a:r>
            <a:r>
              <a:rPr sz="2450" spc="2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–</a:t>
            </a:r>
            <a:r>
              <a:rPr sz="2450" spc="1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Fortaleza</a:t>
            </a:r>
            <a:r>
              <a:rPr lang="pt-BR" sz="2450" spc="20" dirty="0">
                <a:solidFill>
                  <a:srgbClr val="436187"/>
                </a:solidFill>
                <a:latin typeface="Merriweather"/>
                <a:cs typeface="Merriweather"/>
              </a:rPr>
              <a:t>/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Ceará</a:t>
            </a:r>
            <a:endParaRPr sz="2450" dirty="0">
              <a:latin typeface="Merriweather"/>
              <a:cs typeface="Merriweather"/>
            </a:endParaRPr>
          </a:p>
          <a:p>
            <a:pPr marL="12700" algn="ctr">
              <a:spcBef>
                <a:spcPts val="30"/>
              </a:spcBef>
            </a:pPr>
            <a:r>
              <a:rPr sz="2450" b="1" dirty="0">
                <a:solidFill>
                  <a:srgbClr val="436187"/>
                </a:solidFill>
                <a:latin typeface="Merriweather Black"/>
                <a:cs typeface="Merriweather Black"/>
              </a:rPr>
              <a:t>Tel:</a:t>
            </a:r>
            <a:r>
              <a:rPr sz="2450" b="1" spc="30" dirty="0">
                <a:solidFill>
                  <a:srgbClr val="436187"/>
                </a:solidFill>
                <a:latin typeface="Merriweather Black"/>
                <a:cs typeface="Merriweather Black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(85)</a:t>
            </a:r>
            <a:r>
              <a:rPr sz="2450" spc="30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436187"/>
                </a:solidFill>
                <a:latin typeface="Merriweather"/>
                <a:cs typeface="Merriweather"/>
              </a:rPr>
              <a:t>3181.7580</a:t>
            </a:r>
            <a:endParaRPr sz="2450" dirty="0">
              <a:latin typeface="Merriweather"/>
              <a:cs typeface="Merriweather"/>
            </a:endParaRPr>
          </a:p>
          <a:p>
            <a:pPr marL="12700" algn="ctr">
              <a:spcBef>
                <a:spcPts val="30"/>
              </a:spcBef>
            </a:pPr>
            <a:r>
              <a:rPr sz="24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Cel:</a:t>
            </a:r>
            <a:r>
              <a:rPr sz="2450" b="1" spc="55" dirty="0">
                <a:solidFill>
                  <a:srgbClr val="436187"/>
                </a:solidFill>
                <a:latin typeface="Merriweather Black"/>
                <a:cs typeface="Merriweather Black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(85)</a:t>
            </a:r>
            <a:r>
              <a:rPr sz="2450" spc="55" dirty="0">
                <a:solidFill>
                  <a:srgbClr val="436187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436187"/>
                </a:solidFill>
                <a:latin typeface="Merriweather"/>
                <a:cs typeface="Merriweather"/>
              </a:rPr>
              <a:t>99196.8141</a:t>
            </a:r>
            <a:endParaRPr lang="pt-BR" sz="245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marL="12700" algn="ctr">
              <a:spcBef>
                <a:spcPts val="30"/>
              </a:spcBef>
            </a:pPr>
            <a:r>
              <a:rPr lang="pt-BR" sz="2450" b="1" dirty="0">
                <a:solidFill>
                  <a:srgbClr val="436187"/>
                </a:solidFill>
                <a:latin typeface="Merriweather Black"/>
                <a:cs typeface="Merriweather Black"/>
              </a:rPr>
              <a:t>E-mail:</a:t>
            </a:r>
            <a:r>
              <a:rPr lang="pt-BR" sz="2450" b="1" spc="55" dirty="0">
                <a:solidFill>
                  <a:srgbClr val="436187"/>
                </a:solidFill>
                <a:latin typeface="Merriweather Black"/>
                <a:cs typeface="Merriweather Black"/>
              </a:rPr>
              <a:t> </a:t>
            </a:r>
            <a:r>
              <a:rPr lang="pt-BR" sz="2450" spc="-10" dirty="0">
                <a:solidFill>
                  <a:srgbClr val="436187"/>
                </a:solidFill>
                <a:latin typeface="Merriweather"/>
                <a:cs typeface="Merriweather"/>
                <a:hlinkClick r:id="rId2"/>
              </a:rPr>
              <a:t>coocirurge@coocirurge.org.br</a:t>
            </a:r>
            <a:endParaRPr lang="pt-BR" sz="2450" dirty="0">
              <a:latin typeface="Merriweather"/>
              <a:cs typeface="Merriweather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</a:pPr>
            <a:endParaRPr lang="pt-BR" sz="2450" b="1" spc="50" dirty="0">
              <a:solidFill>
                <a:srgbClr val="436187"/>
              </a:solidFill>
              <a:latin typeface="Merriweather"/>
              <a:cs typeface="Merriweather Black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</a:pPr>
            <a:endParaRPr lang="pt-BR" sz="2450" b="1" spc="50" dirty="0">
              <a:solidFill>
                <a:srgbClr val="436187"/>
              </a:solidFill>
              <a:latin typeface="Merriweather"/>
              <a:cs typeface="Merriweather Black"/>
            </a:endParaRPr>
          </a:p>
          <a:p>
            <a:pPr marL="12700" algn="ctr">
              <a:lnSpc>
                <a:spcPct val="150000"/>
              </a:lnSpc>
              <a:spcBef>
                <a:spcPts val="30"/>
              </a:spcBef>
            </a:pPr>
            <a:r>
              <a:rPr lang="pt-BR" sz="2000" spc="50" dirty="0">
                <a:solidFill>
                  <a:srgbClr val="436187"/>
                </a:solidFill>
                <a:latin typeface="Merriweather"/>
                <a:cs typeface="Merriweather Black"/>
              </a:rPr>
              <a:t>Diretor-Presidente: Dr. Livio Lobo (85) 99982-3040</a:t>
            </a:r>
          </a:p>
          <a:p>
            <a:pPr marL="12700" algn="ctr">
              <a:lnSpc>
                <a:spcPct val="150000"/>
              </a:lnSpc>
              <a:spcBef>
                <a:spcPts val="30"/>
              </a:spcBef>
            </a:pPr>
            <a:r>
              <a:rPr lang="pt-BR" sz="2000" spc="50" dirty="0">
                <a:solidFill>
                  <a:srgbClr val="436187"/>
                </a:solidFill>
                <a:latin typeface="Merriweather"/>
                <a:cs typeface="Merriweather Black"/>
              </a:rPr>
              <a:t>Diretor Financeiro: Dr. Renato Callado (85) 98877-0880</a:t>
            </a:r>
          </a:p>
          <a:p>
            <a:pPr marL="12700" algn="ctr">
              <a:lnSpc>
                <a:spcPct val="150000"/>
              </a:lnSpc>
              <a:spcBef>
                <a:spcPts val="30"/>
              </a:spcBef>
            </a:pPr>
            <a:r>
              <a:rPr lang="pt-BR" sz="2000" spc="50" dirty="0">
                <a:solidFill>
                  <a:srgbClr val="436187"/>
                </a:solidFill>
                <a:latin typeface="Merriweather"/>
                <a:cs typeface="Merriweather Black"/>
              </a:rPr>
              <a:t>Diretor Técnico: Dr. Marcelo Castro (85) 98768-2982</a:t>
            </a:r>
          </a:p>
          <a:p>
            <a:pPr marL="12700" algn="ctr">
              <a:lnSpc>
                <a:spcPct val="150000"/>
              </a:lnSpc>
              <a:spcBef>
                <a:spcPts val="30"/>
              </a:spcBef>
            </a:pPr>
            <a:r>
              <a:rPr lang="pt-BR" sz="2000" spc="50" dirty="0">
                <a:solidFill>
                  <a:srgbClr val="436187"/>
                </a:solidFill>
                <a:latin typeface="Merriweather"/>
                <a:cs typeface="Merriweather Black"/>
              </a:rPr>
              <a:t>Gerente Administrativa: Olga Lú (85) 99149-7895</a:t>
            </a:r>
            <a:endParaRPr sz="2000" dirty="0">
              <a:latin typeface="Merriweather"/>
              <a:cs typeface="Merriweath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5664" y="14086523"/>
            <a:ext cx="5065134" cy="1640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5080" indent="-242570" algn="ctr">
              <a:lnSpc>
                <a:spcPct val="100499"/>
              </a:lnSpc>
              <a:spcBef>
                <a:spcPts val="95"/>
              </a:spcBef>
            </a:pPr>
            <a:r>
              <a:rPr lang="pt-BR" sz="20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Conheça nosso site</a:t>
            </a:r>
          </a:p>
          <a:p>
            <a:pPr marL="254635" marR="5080" indent="-242570" algn="ctr">
              <a:lnSpc>
                <a:spcPct val="100499"/>
              </a:lnSpc>
              <a:spcBef>
                <a:spcPts val="95"/>
              </a:spcBef>
            </a:pPr>
            <a:r>
              <a:rPr lang="pt-BR" sz="20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coocirurge.org.br</a:t>
            </a:r>
          </a:p>
          <a:p>
            <a:pPr marL="254635" marR="5080" indent="-242570" algn="ctr">
              <a:lnSpc>
                <a:spcPct val="100499"/>
              </a:lnSpc>
              <a:spcBef>
                <a:spcPts val="95"/>
              </a:spcBef>
            </a:pPr>
            <a:endParaRPr lang="pt-BR" sz="2050" b="1" dirty="0">
              <a:solidFill>
                <a:srgbClr val="436187"/>
              </a:solidFill>
              <a:latin typeface="Merriweather Black"/>
              <a:cs typeface="Merriweather Black"/>
            </a:endParaRPr>
          </a:p>
          <a:p>
            <a:pPr marL="254635" marR="5080" indent="-242570" algn="ctr">
              <a:lnSpc>
                <a:spcPct val="100499"/>
              </a:lnSpc>
              <a:spcBef>
                <a:spcPts val="95"/>
              </a:spcBef>
            </a:pPr>
            <a:r>
              <a:rPr sz="2050" b="1" dirty="0">
                <a:solidFill>
                  <a:srgbClr val="436187"/>
                </a:solidFill>
                <a:latin typeface="Merriweather Black"/>
                <a:cs typeface="Merriweather Black"/>
              </a:rPr>
              <a:t>Nos siga </a:t>
            </a:r>
            <a:r>
              <a:rPr sz="2050" b="1" spc="-10" dirty="0">
                <a:solidFill>
                  <a:srgbClr val="436187"/>
                </a:solidFill>
                <a:latin typeface="Merriweather Black"/>
                <a:cs typeface="Merriweather Black"/>
              </a:rPr>
              <a:t>também </a:t>
            </a:r>
            <a:r>
              <a:rPr sz="2050" b="1" dirty="0">
                <a:solidFill>
                  <a:srgbClr val="436187"/>
                </a:solidFill>
                <a:latin typeface="Merriweather Black"/>
                <a:cs typeface="Merriweather Black"/>
              </a:rPr>
              <a:t>no </a:t>
            </a:r>
            <a:r>
              <a:rPr sz="2050" b="1" spc="-10" dirty="0">
                <a:solidFill>
                  <a:srgbClr val="436187"/>
                </a:solidFill>
                <a:latin typeface="Merriweather Black"/>
                <a:cs typeface="Merriweather Black"/>
              </a:rPr>
              <a:t>Instagram</a:t>
            </a:r>
            <a:endParaRPr lang="pt-BR" sz="2050" b="1" spc="-10" dirty="0">
              <a:solidFill>
                <a:srgbClr val="436187"/>
              </a:solidFill>
              <a:latin typeface="Merriweather Black"/>
              <a:cs typeface="Merriweather Black"/>
            </a:endParaRPr>
          </a:p>
          <a:p>
            <a:pPr marL="254635" marR="5080" indent="-242570" algn="ctr">
              <a:lnSpc>
                <a:spcPct val="100499"/>
              </a:lnSpc>
              <a:spcBef>
                <a:spcPts val="95"/>
              </a:spcBef>
            </a:pPr>
            <a:r>
              <a:rPr sz="2050" b="1" dirty="0">
                <a:solidFill>
                  <a:srgbClr val="436187"/>
                </a:solidFill>
                <a:latin typeface="Merriweather Black"/>
                <a:cs typeface="Merriweather Black"/>
              </a:rPr>
              <a:t>@</a:t>
            </a:r>
            <a:r>
              <a:rPr lang="pt-BR" sz="2050" b="1" dirty="0">
                <a:solidFill>
                  <a:srgbClr val="436187"/>
                </a:solidFill>
                <a:latin typeface="Merriweather Black"/>
                <a:cs typeface="Merriweather Black"/>
              </a:rPr>
              <a:t>c</a:t>
            </a:r>
            <a:r>
              <a:rPr sz="2050" b="1" spc="-10" dirty="0" err="1">
                <a:solidFill>
                  <a:srgbClr val="436187"/>
                </a:solidFill>
                <a:latin typeface="Merriweather Black"/>
                <a:cs typeface="Merriweather Black"/>
              </a:rPr>
              <a:t>oocirurge</a:t>
            </a:r>
            <a:endParaRPr sz="2050" dirty="0">
              <a:latin typeface="Merriweather Black"/>
              <a:cs typeface="Merriweather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02914" y="16520554"/>
            <a:ext cx="5292725" cy="1362075"/>
            <a:chOff x="3008026" y="17444084"/>
            <a:chExt cx="5292725" cy="1362075"/>
          </a:xfrm>
        </p:grpSpPr>
        <p:sp>
          <p:nvSpPr>
            <p:cNvPr id="7" name="object 7"/>
            <p:cNvSpPr/>
            <p:nvPr/>
          </p:nvSpPr>
          <p:spPr>
            <a:xfrm>
              <a:off x="7117080" y="18630709"/>
              <a:ext cx="922655" cy="26034"/>
            </a:xfrm>
            <a:custGeom>
              <a:avLst/>
              <a:gdLst/>
              <a:ahLst/>
              <a:cxnLst/>
              <a:rect l="l" t="t" r="r" b="b"/>
              <a:pathLst>
                <a:path w="922654" h="26034">
                  <a:moveTo>
                    <a:pt x="16548" y="749"/>
                  </a:moveTo>
                  <a:lnTo>
                    <a:pt x="0" y="749"/>
                  </a:lnTo>
                  <a:lnTo>
                    <a:pt x="0" y="19761"/>
                  </a:lnTo>
                  <a:lnTo>
                    <a:pt x="16548" y="19761"/>
                  </a:lnTo>
                  <a:lnTo>
                    <a:pt x="16548" y="749"/>
                  </a:lnTo>
                  <a:close/>
                </a:path>
                <a:path w="922654" h="26034">
                  <a:moveTo>
                    <a:pt x="922134" y="0"/>
                  </a:moveTo>
                  <a:lnTo>
                    <a:pt x="900430" y="0"/>
                  </a:lnTo>
                  <a:lnTo>
                    <a:pt x="888199" y="25742"/>
                  </a:lnTo>
                  <a:lnTo>
                    <a:pt x="901903" y="25742"/>
                  </a:lnTo>
                  <a:lnTo>
                    <a:pt x="922134" y="0"/>
                  </a:lnTo>
                  <a:close/>
                </a:path>
              </a:pathLst>
            </a:custGeom>
            <a:solidFill>
              <a:srgbClr val="456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1488" y="18629155"/>
              <a:ext cx="997910" cy="1744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6137" y="18631444"/>
              <a:ext cx="84678" cy="1369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676" y="18666385"/>
              <a:ext cx="185335" cy="1020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4967" y="18629155"/>
              <a:ext cx="841419" cy="1766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5982" y="18629157"/>
              <a:ext cx="233356" cy="1393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9371" y="18666392"/>
              <a:ext cx="147195" cy="10203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17080" y="18666396"/>
              <a:ext cx="116205" cy="102235"/>
            </a:xfrm>
            <a:custGeom>
              <a:avLst/>
              <a:gdLst/>
              <a:ahLst/>
              <a:cxnLst/>
              <a:rect l="l" t="t" r="r" b="b"/>
              <a:pathLst>
                <a:path w="116204" h="102234">
                  <a:moveTo>
                    <a:pt x="16548" y="2209"/>
                  </a:moveTo>
                  <a:lnTo>
                    <a:pt x="0" y="2209"/>
                  </a:lnTo>
                  <a:lnTo>
                    <a:pt x="0" y="99834"/>
                  </a:lnTo>
                  <a:lnTo>
                    <a:pt x="16548" y="99834"/>
                  </a:lnTo>
                  <a:lnTo>
                    <a:pt x="16548" y="2209"/>
                  </a:lnTo>
                  <a:close/>
                </a:path>
                <a:path w="116204" h="102234">
                  <a:moveTo>
                    <a:pt x="116179" y="65506"/>
                  </a:moveTo>
                  <a:lnTo>
                    <a:pt x="84963" y="42862"/>
                  </a:lnTo>
                  <a:lnTo>
                    <a:pt x="63881" y="37007"/>
                  </a:lnTo>
                  <a:lnTo>
                    <a:pt x="59347" y="35229"/>
                  </a:lnTo>
                  <a:lnTo>
                    <a:pt x="57226" y="33769"/>
                  </a:lnTo>
                  <a:lnTo>
                    <a:pt x="54546" y="30276"/>
                  </a:lnTo>
                  <a:lnTo>
                    <a:pt x="53860" y="28346"/>
                  </a:lnTo>
                  <a:lnTo>
                    <a:pt x="53860" y="22821"/>
                  </a:lnTo>
                  <a:lnTo>
                    <a:pt x="55486" y="19888"/>
                  </a:lnTo>
                  <a:lnTo>
                    <a:pt x="61976" y="14859"/>
                  </a:lnTo>
                  <a:lnTo>
                    <a:pt x="67398" y="13601"/>
                  </a:lnTo>
                  <a:lnTo>
                    <a:pt x="81445" y="13601"/>
                  </a:lnTo>
                  <a:lnTo>
                    <a:pt x="86423" y="14998"/>
                  </a:lnTo>
                  <a:lnTo>
                    <a:pt x="93472" y="20650"/>
                  </a:lnTo>
                  <a:lnTo>
                    <a:pt x="95592" y="24561"/>
                  </a:lnTo>
                  <a:lnTo>
                    <a:pt x="96342" y="29591"/>
                  </a:lnTo>
                  <a:lnTo>
                    <a:pt x="112522" y="27381"/>
                  </a:lnTo>
                  <a:lnTo>
                    <a:pt x="81483" y="0"/>
                  </a:lnTo>
                  <a:lnTo>
                    <a:pt x="68719" y="0"/>
                  </a:lnTo>
                  <a:lnTo>
                    <a:pt x="37871" y="23761"/>
                  </a:lnTo>
                  <a:lnTo>
                    <a:pt x="37871" y="32918"/>
                  </a:lnTo>
                  <a:lnTo>
                    <a:pt x="68986" y="56248"/>
                  </a:lnTo>
                  <a:lnTo>
                    <a:pt x="86398" y="60731"/>
                  </a:lnTo>
                  <a:lnTo>
                    <a:pt x="92049" y="62598"/>
                  </a:lnTo>
                  <a:lnTo>
                    <a:pt x="97561" y="66217"/>
                  </a:lnTo>
                  <a:lnTo>
                    <a:pt x="99187" y="69164"/>
                  </a:lnTo>
                  <a:lnTo>
                    <a:pt x="99187" y="77076"/>
                  </a:lnTo>
                  <a:lnTo>
                    <a:pt x="97345" y="80708"/>
                  </a:lnTo>
                  <a:lnTo>
                    <a:pt x="89992" y="86893"/>
                  </a:lnTo>
                  <a:lnTo>
                    <a:pt x="84353" y="88442"/>
                  </a:lnTo>
                  <a:lnTo>
                    <a:pt x="69215" y="88442"/>
                  </a:lnTo>
                  <a:lnTo>
                    <a:pt x="63334" y="86690"/>
                  </a:lnTo>
                  <a:lnTo>
                    <a:pt x="54940" y="79705"/>
                  </a:lnTo>
                  <a:lnTo>
                    <a:pt x="52387" y="74676"/>
                  </a:lnTo>
                  <a:lnTo>
                    <a:pt x="51460" y="68110"/>
                  </a:lnTo>
                  <a:lnTo>
                    <a:pt x="35090" y="70688"/>
                  </a:lnTo>
                  <a:lnTo>
                    <a:pt x="60071" y="100063"/>
                  </a:lnTo>
                  <a:lnTo>
                    <a:pt x="76847" y="102044"/>
                  </a:lnTo>
                  <a:lnTo>
                    <a:pt x="84505" y="102044"/>
                  </a:lnTo>
                  <a:lnTo>
                    <a:pt x="116179" y="76657"/>
                  </a:lnTo>
                  <a:lnTo>
                    <a:pt x="116179" y="65506"/>
                  </a:lnTo>
                  <a:close/>
                </a:path>
              </a:pathLst>
            </a:custGeom>
            <a:solidFill>
              <a:srgbClr val="456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99283" y="18631444"/>
              <a:ext cx="84678" cy="1369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3826" y="18666387"/>
              <a:ext cx="91473" cy="1020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63984" y="18629155"/>
              <a:ext cx="328035" cy="1393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912240" y="18666396"/>
              <a:ext cx="147320" cy="102235"/>
            </a:xfrm>
            <a:custGeom>
              <a:avLst/>
              <a:gdLst/>
              <a:ahLst/>
              <a:cxnLst/>
              <a:rect l="l" t="t" r="r" b="b"/>
              <a:pathLst>
                <a:path w="147320" h="102234">
                  <a:moveTo>
                    <a:pt x="53035" y="5321"/>
                  </a:moveTo>
                  <a:lnTo>
                    <a:pt x="47282" y="1765"/>
                  </a:lnTo>
                  <a:lnTo>
                    <a:pt x="41617" y="0"/>
                  </a:lnTo>
                  <a:lnTo>
                    <a:pt x="32181" y="0"/>
                  </a:lnTo>
                  <a:lnTo>
                    <a:pt x="14884" y="16992"/>
                  </a:lnTo>
                  <a:lnTo>
                    <a:pt x="14884" y="2197"/>
                  </a:lnTo>
                  <a:lnTo>
                    <a:pt x="0" y="2197"/>
                  </a:lnTo>
                  <a:lnTo>
                    <a:pt x="0" y="99834"/>
                  </a:lnTo>
                  <a:lnTo>
                    <a:pt x="16548" y="99834"/>
                  </a:lnTo>
                  <a:lnTo>
                    <a:pt x="16548" y="41719"/>
                  </a:lnTo>
                  <a:lnTo>
                    <a:pt x="17462" y="35293"/>
                  </a:lnTo>
                  <a:lnTo>
                    <a:pt x="20523" y="25552"/>
                  </a:lnTo>
                  <a:lnTo>
                    <a:pt x="22580" y="22517"/>
                  </a:lnTo>
                  <a:lnTo>
                    <a:pt x="28346" y="18186"/>
                  </a:lnTo>
                  <a:lnTo>
                    <a:pt x="31597" y="17081"/>
                  </a:lnTo>
                  <a:lnTo>
                    <a:pt x="39255" y="17081"/>
                  </a:lnTo>
                  <a:lnTo>
                    <a:pt x="43294" y="18300"/>
                  </a:lnTo>
                  <a:lnTo>
                    <a:pt x="47345" y="20688"/>
                  </a:lnTo>
                  <a:lnTo>
                    <a:pt x="53035" y="5321"/>
                  </a:lnTo>
                  <a:close/>
                </a:path>
                <a:path w="147320" h="102234">
                  <a:moveTo>
                    <a:pt x="147193" y="99834"/>
                  </a:moveTo>
                  <a:lnTo>
                    <a:pt x="145097" y="96100"/>
                  </a:lnTo>
                  <a:lnTo>
                    <a:pt x="143789" y="92392"/>
                  </a:lnTo>
                  <a:lnTo>
                    <a:pt x="143713" y="92189"/>
                  </a:lnTo>
                  <a:lnTo>
                    <a:pt x="141947" y="50838"/>
                  </a:lnTo>
                  <a:lnTo>
                    <a:pt x="141947" y="29502"/>
                  </a:lnTo>
                  <a:lnTo>
                    <a:pt x="141808" y="26809"/>
                  </a:lnTo>
                  <a:lnTo>
                    <a:pt x="141719" y="25336"/>
                  </a:lnTo>
                  <a:lnTo>
                    <a:pt x="141681" y="24409"/>
                  </a:lnTo>
                  <a:lnTo>
                    <a:pt x="141224" y="22059"/>
                  </a:lnTo>
                  <a:lnTo>
                    <a:pt x="140246" y="17526"/>
                  </a:lnTo>
                  <a:lnTo>
                    <a:pt x="140144" y="17056"/>
                  </a:lnTo>
                  <a:lnTo>
                    <a:pt x="138607" y="13690"/>
                  </a:lnTo>
                  <a:lnTo>
                    <a:pt x="138430" y="13296"/>
                  </a:lnTo>
                  <a:lnTo>
                    <a:pt x="133515" y="7366"/>
                  </a:lnTo>
                  <a:lnTo>
                    <a:pt x="129692" y="4889"/>
                  </a:lnTo>
                  <a:lnTo>
                    <a:pt x="119265" y="965"/>
                  </a:lnTo>
                  <a:lnTo>
                    <a:pt x="112496" y="0"/>
                  </a:lnTo>
                  <a:lnTo>
                    <a:pt x="95758" y="0"/>
                  </a:lnTo>
                  <a:lnTo>
                    <a:pt x="61595" y="23126"/>
                  </a:lnTo>
                  <a:lnTo>
                    <a:pt x="60248" y="29502"/>
                  </a:lnTo>
                  <a:lnTo>
                    <a:pt x="60121" y="30048"/>
                  </a:lnTo>
                  <a:lnTo>
                    <a:pt x="76301" y="32258"/>
                  </a:lnTo>
                  <a:lnTo>
                    <a:pt x="78079" y="25336"/>
                  </a:lnTo>
                  <a:lnTo>
                    <a:pt x="80822" y="20510"/>
                  </a:lnTo>
                  <a:lnTo>
                    <a:pt x="88252" y="15049"/>
                  </a:lnTo>
                  <a:lnTo>
                    <a:pt x="93980" y="13690"/>
                  </a:lnTo>
                  <a:lnTo>
                    <a:pt x="110121" y="13690"/>
                  </a:lnTo>
                  <a:lnTo>
                    <a:pt x="116382" y="15557"/>
                  </a:lnTo>
                  <a:lnTo>
                    <a:pt x="123748" y="22059"/>
                  </a:lnTo>
                  <a:lnTo>
                    <a:pt x="125310" y="26809"/>
                  </a:lnTo>
                  <a:lnTo>
                    <a:pt x="125209" y="37871"/>
                  </a:lnTo>
                  <a:lnTo>
                    <a:pt x="125209" y="50838"/>
                  </a:lnTo>
                  <a:lnTo>
                    <a:pt x="120332" y="78054"/>
                  </a:lnTo>
                  <a:lnTo>
                    <a:pt x="120218" y="78295"/>
                  </a:lnTo>
                  <a:lnTo>
                    <a:pt x="116573" y="82092"/>
                  </a:lnTo>
                  <a:lnTo>
                    <a:pt x="106451" y="87795"/>
                  </a:lnTo>
                  <a:lnTo>
                    <a:pt x="106210" y="87795"/>
                  </a:lnTo>
                  <a:lnTo>
                    <a:pt x="100977" y="89077"/>
                  </a:lnTo>
                  <a:lnTo>
                    <a:pt x="88163" y="89077"/>
                  </a:lnTo>
                  <a:lnTo>
                    <a:pt x="83896" y="87795"/>
                  </a:lnTo>
                  <a:lnTo>
                    <a:pt x="83489" y="87795"/>
                  </a:lnTo>
                  <a:lnTo>
                    <a:pt x="76593" y="81724"/>
                  </a:lnTo>
                  <a:lnTo>
                    <a:pt x="75031" y="78295"/>
                  </a:lnTo>
                  <a:lnTo>
                    <a:pt x="74917" y="70764"/>
                  </a:lnTo>
                  <a:lnTo>
                    <a:pt x="75692" y="68122"/>
                  </a:lnTo>
                  <a:lnTo>
                    <a:pt x="98183" y="57086"/>
                  </a:lnTo>
                  <a:lnTo>
                    <a:pt x="106629" y="55727"/>
                  </a:lnTo>
                  <a:lnTo>
                    <a:pt x="113957" y="54229"/>
                  </a:lnTo>
                  <a:lnTo>
                    <a:pt x="120142" y="52603"/>
                  </a:lnTo>
                  <a:lnTo>
                    <a:pt x="125209" y="50838"/>
                  </a:lnTo>
                  <a:lnTo>
                    <a:pt x="125209" y="37871"/>
                  </a:lnTo>
                  <a:lnTo>
                    <a:pt x="119824" y="39471"/>
                  </a:lnTo>
                  <a:lnTo>
                    <a:pt x="113106" y="40944"/>
                  </a:lnTo>
                  <a:lnTo>
                    <a:pt x="105054" y="42316"/>
                  </a:lnTo>
                  <a:lnTo>
                    <a:pt x="95694" y="43561"/>
                  </a:lnTo>
                  <a:lnTo>
                    <a:pt x="89141" y="44361"/>
                  </a:lnTo>
                  <a:lnTo>
                    <a:pt x="84239" y="45199"/>
                  </a:lnTo>
                  <a:lnTo>
                    <a:pt x="57264" y="69405"/>
                  </a:lnTo>
                  <a:lnTo>
                    <a:pt x="57264" y="82257"/>
                  </a:lnTo>
                  <a:lnTo>
                    <a:pt x="90652" y="102044"/>
                  </a:lnTo>
                  <a:lnTo>
                    <a:pt x="97142" y="102044"/>
                  </a:lnTo>
                  <a:lnTo>
                    <a:pt x="103225" y="100977"/>
                  </a:lnTo>
                  <a:lnTo>
                    <a:pt x="114566" y="96685"/>
                  </a:lnTo>
                  <a:lnTo>
                    <a:pt x="120472" y="93002"/>
                  </a:lnTo>
                  <a:lnTo>
                    <a:pt x="125082" y="89077"/>
                  </a:lnTo>
                  <a:lnTo>
                    <a:pt x="126593" y="87795"/>
                  </a:lnTo>
                  <a:lnTo>
                    <a:pt x="127063" y="92189"/>
                  </a:lnTo>
                  <a:lnTo>
                    <a:pt x="127088" y="92392"/>
                  </a:lnTo>
                  <a:lnTo>
                    <a:pt x="128117" y="96100"/>
                  </a:lnTo>
                  <a:lnTo>
                    <a:pt x="128193" y="96405"/>
                  </a:lnTo>
                  <a:lnTo>
                    <a:pt x="129921" y="99834"/>
                  </a:lnTo>
                  <a:lnTo>
                    <a:pt x="147193" y="99834"/>
                  </a:lnTo>
                  <a:close/>
                </a:path>
              </a:pathLst>
            </a:custGeom>
            <a:solidFill>
              <a:srgbClr val="456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8026" y="17444084"/>
              <a:ext cx="5292721" cy="1333500"/>
            </a:xfrm>
            <a:prstGeom prst="rect">
              <a:avLst/>
            </a:prstGeom>
          </p:spPr>
        </p:pic>
      </p:grpSp>
      <p:pic>
        <p:nvPicPr>
          <p:cNvPr id="22" name="Imagem 21" descr="Logotipo&#10;&#10;Descrição gerada automaticamente">
            <a:extLst>
              <a:ext uri="{FF2B5EF4-FFF2-40B4-BE49-F238E27FC236}">
                <a16:creationId xmlns:a16="http://schemas.microsoft.com/office/drawing/2014/main" id="{B71FC8AD-8765-C6E8-C265-5A0F1D7256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60" y="18343283"/>
            <a:ext cx="3655629" cy="12954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08715" cy="20104100"/>
          </a:xfrm>
          <a:custGeom>
            <a:avLst/>
            <a:gdLst/>
            <a:ahLst/>
            <a:cxnLst/>
            <a:rect l="l" t="t" r="r" b="b"/>
            <a:pathLst>
              <a:path w="11308715" h="20104100">
                <a:moveTo>
                  <a:pt x="11308556" y="0"/>
                </a:moveTo>
                <a:lnTo>
                  <a:pt x="0" y="0"/>
                </a:lnTo>
                <a:lnTo>
                  <a:pt x="0" y="20104099"/>
                </a:lnTo>
                <a:lnTo>
                  <a:pt x="11308556" y="20104099"/>
                </a:lnTo>
                <a:lnTo>
                  <a:pt x="11308556" y="0"/>
                </a:lnTo>
                <a:close/>
              </a:path>
            </a:pathLst>
          </a:custGeom>
          <a:solidFill>
            <a:srgbClr val="436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8489" y="2458635"/>
            <a:ext cx="9633585" cy="9596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935" algn="just">
              <a:lnSpc>
                <a:spcPct val="101000"/>
              </a:lnSpc>
              <a:spcBef>
                <a:spcPts val="9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Enfim,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todo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esse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trabalho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meta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 valorização constante 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trabalho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cirurgião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seus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âmbitos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financeiro,</a:t>
            </a:r>
            <a:r>
              <a:rPr lang="pt-BR" sz="2450" spc="-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ético,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técnico,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social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classe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médica.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5080" algn="just">
              <a:lnSpc>
                <a:spcPct val="101000"/>
              </a:lnSpc>
              <a:spcBef>
                <a:spcPts val="296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Entendemos que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há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muito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crescer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ainda,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tanto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nossa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busca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excelência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gestão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como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ideal</a:t>
            </a:r>
            <a:r>
              <a:rPr lang="pt-BR" sz="2450" spc="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expandir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mercado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trabalho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para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cooperado.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4917440" algn="just">
              <a:lnSpc>
                <a:spcPct val="101000"/>
              </a:lnSpc>
              <a:spcBef>
                <a:spcPts val="255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Sabemos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esta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jornada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é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perene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que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estamos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0" dirty="0">
                <a:solidFill>
                  <a:srgbClr val="F9DFC8"/>
                </a:solidFill>
                <a:latin typeface="Merriweather"/>
                <a:cs typeface="Merriweather"/>
              </a:rPr>
              <a:t>aqui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construindo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momento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passageiro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meio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nossas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ações.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Buscamos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entregar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cooperativa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melhor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que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recebemos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mãos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25" dirty="0">
                <a:solidFill>
                  <a:srgbClr val="F9DFC8"/>
                </a:solidFill>
                <a:latin typeface="Merriweather"/>
                <a:cs typeface="Merriweather"/>
              </a:rPr>
              <a:t>que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possam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fazer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um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trabalho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ainda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melhor.</a:t>
            </a:r>
            <a:endParaRPr lang="pt-BR" sz="2450" dirty="0">
              <a:latin typeface="Merriweather"/>
              <a:cs typeface="Merriweather"/>
            </a:endParaRPr>
          </a:p>
          <a:p>
            <a:pPr marL="12700" marR="4926965" algn="just">
              <a:lnSpc>
                <a:spcPct val="101000"/>
              </a:lnSpc>
              <a:spcBef>
                <a:spcPts val="2965"/>
              </a:spcBef>
            </a:pP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O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foco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da</a:t>
            </a:r>
            <a:r>
              <a:rPr lang="pt-BR"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nossa</a:t>
            </a:r>
            <a:r>
              <a:rPr lang="pt-BR" sz="2450" spc="1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gestão</a:t>
            </a:r>
            <a:r>
              <a:rPr lang="pt-BR" sz="2450" spc="61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sempre</a:t>
            </a:r>
            <a:r>
              <a:rPr lang="pt-BR" sz="2450" spc="-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será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manter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Cirurgia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Cearense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forte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unida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sob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50" dirty="0">
                <a:solidFill>
                  <a:srgbClr val="F9DFC8"/>
                </a:solidFill>
                <a:latin typeface="Merriweather"/>
                <a:cs typeface="Merriweather"/>
              </a:rPr>
              <a:t>a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égide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dirty="0">
                <a:solidFill>
                  <a:srgbClr val="F9DFC8"/>
                </a:solidFill>
                <a:latin typeface="Merriweather"/>
                <a:cs typeface="Merriweather"/>
              </a:rPr>
              <a:t>do</a:t>
            </a:r>
            <a:r>
              <a:rPr lang="pt-BR"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lang="pt-BR" sz="2450" spc="-10" dirty="0">
                <a:solidFill>
                  <a:srgbClr val="F9DFC8"/>
                </a:solidFill>
                <a:latin typeface="Merriweather"/>
                <a:cs typeface="Merriweather"/>
              </a:rPr>
              <a:t>Cooperativismo.</a:t>
            </a:r>
            <a:endParaRPr lang="pt-BR" sz="2450" dirty="0">
              <a:latin typeface="Merriweather"/>
              <a:cs typeface="Merriweather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</a:pPr>
            <a:r>
              <a:rPr lang="pt-BR" sz="2450" b="1" dirty="0">
                <a:solidFill>
                  <a:srgbClr val="EC7928"/>
                </a:solidFill>
                <a:latin typeface="Merriweather"/>
                <a:cs typeface="Merriweather"/>
              </a:rPr>
              <a:t>Lívio</a:t>
            </a:r>
            <a:r>
              <a:rPr lang="pt-BR" sz="2450" b="1" spc="35" dirty="0">
                <a:solidFill>
                  <a:srgbClr val="EC792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EC7928"/>
                </a:solidFill>
                <a:latin typeface="Merriweather"/>
                <a:cs typeface="Merriweather"/>
              </a:rPr>
              <a:t>Lobo</a:t>
            </a:r>
            <a:r>
              <a:rPr lang="pt-BR" sz="2450" b="1" spc="45" dirty="0">
                <a:solidFill>
                  <a:srgbClr val="EC7928"/>
                </a:solidFill>
                <a:latin typeface="Merriweather"/>
                <a:cs typeface="Merriweather"/>
              </a:rPr>
              <a:t> </a:t>
            </a:r>
            <a:r>
              <a:rPr lang="pt-BR" sz="2450" b="1" dirty="0">
                <a:solidFill>
                  <a:srgbClr val="EC7928"/>
                </a:solidFill>
                <a:latin typeface="Merriweather"/>
                <a:cs typeface="Merriweather"/>
              </a:rPr>
              <a:t>Fernandes</a:t>
            </a:r>
            <a:r>
              <a:rPr lang="pt-BR" sz="2450" b="1" spc="50" dirty="0">
                <a:solidFill>
                  <a:srgbClr val="EC7928"/>
                </a:solidFill>
                <a:latin typeface="Merriweather"/>
                <a:cs typeface="Merriweather"/>
              </a:rPr>
              <a:t> </a:t>
            </a:r>
            <a:r>
              <a:rPr lang="pt-BR" sz="2450" b="1" spc="-10" dirty="0">
                <a:solidFill>
                  <a:srgbClr val="EC7928"/>
                </a:solidFill>
                <a:latin typeface="Merriweather"/>
                <a:cs typeface="Merriweather"/>
              </a:rPr>
              <a:t>Vieira</a:t>
            </a:r>
            <a:endParaRPr lang="pt-BR"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pt-BR" sz="2450" i="1" dirty="0">
                <a:solidFill>
                  <a:srgbClr val="F9DFC8"/>
                </a:solidFill>
                <a:latin typeface="Merriweather"/>
                <a:cs typeface="Merriweather"/>
              </a:rPr>
              <a:t>Diretor-</a:t>
            </a:r>
            <a:r>
              <a:rPr lang="pt-BR" sz="2450" i="1" spc="-10" dirty="0">
                <a:solidFill>
                  <a:srgbClr val="F9DFC8"/>
                </a:solidFill>
                <a:latin typeface="Merriweather"/>
                <a:cs typeface="Merriweather"/>
              </a:rPr>
              <a:t>Presidente</a:t>
            </a:r>
            <a:endParaRPr lang="pt-BR" sz="2450" dirty="0">
              <a:latin typeface="Merriweather"/>
              <a:cs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"/>
            <a:ext cx="11303635" cy="20099020"/>
          </a:xfrm>
          <a:custGeom>
            <a:avLst/>
            <a:gdLst/>
            <a:ahLst/>
            <a:cxnLst/>
            <a:rect l="l" t="t" r="r" b="b"/>
            <a:pathLst>
              <a:path w="11303635" h="20099020">
                <a:moveTo>
                  <a:pt x="11303320" y="0"/>
                </a:moveTo>
                <a:lnTo>
                  <a:pt x="0" y="0"/>
                </a:lnTo>
                <a:lnTo>
                  <a:pt x="0" y="20098853"/>
                </a:lnTo>
                <a:lnTo>
                  <a:pt x="11303320" y="20098853"/>
                </a:lnTo>
                <a:lnTo>
                  <a:pt x="11303320" y="0"/>
                </a:lnTo>
                <a:close/>
              </a:path>
            </a:pathLst>
          </a:custGeom>
          <a:solidFill>
            <a:srgbClr val="609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077" y="6097517"/>
            <a:ext cx="409257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b="1" spc="-10" dirty="0">
                <a:solidFill>
                  <a:srgbClr val="F8DFC7"/>
                </a:solidFill>
                <a:latin typeface="Merriweather"/>
                <a:cs typeface="Merriweather"/>
              </a:rPr>
              <a:t>Sumário</a:t>
            </a:r>
            <a:endParaRPr sz="7500">
              <a:latin typeface="Merriweather"/>
              <a:cs typeface="Merriweath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1786" y="8369283"/>
            <a:ext cx="10131425" cy="9854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Bem-vindos</a:t>
            </a:r>
            <a:r>
              <a:rPr sz="2550" b="1" spc="3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à</a:t>
            </a:r>
            <a:r>
              <a:rPr sz="2550" b="1" spc="3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COOCIRURGE</a:t>
            </a:r>
            <a:r>
              <a:rPr sz="2550" b="1" spc="14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....................................................</a:t>
            </a:r>
            <a:r>
              <a:rPr sz="2550" b="1" spc="-3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05</a:t>
            </a:r>
            <a:endParaRPr sz="25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75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Nossa</a:t>
            </a:r>
            <a:r>
              <a:rPr sz="2550" b="1" spc="8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história</a:t>
            </a:r>
            <a:r>
              <a:rPr sz="2550" b="1" spc="-33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............................................................................</a:t>
            </a:r>
            <a:r>
              <a:rPr sz="2550" b="1" spc="1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06</a:t>
            </a:r>
            <a:endParaRPr sz="25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75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Estrutura</a:t>
            </a:r>
            <a:r>
              <a:rPr sz="2550" b="1" spc="23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organizacional..........................................................</a:t>
            </a:r>
            <a:r>
              <a:rPr sz="2550" b="1" spc="15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07</a:t>
            </a:r>
            <a:endParaRPr sz="25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70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Nossa</a:t>
            </a:r>
            <a:r>
              <a:rPr sz="2550" b="1" spc="6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Identidade</a:t>
            </a:r>
            <a:r>
              <a:rPr sz="2550" b="1" spc="-25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.......................................................................</a:t>
            </a:r>
            <a:r>
              <a:rPr sz="2550" b="1" spc="1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08</a:t>
            </a:r>
            <a:endParaRPr sz="25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75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Convênios</a:t>
            </a:r>
            <a:r>
              <a:rPr sz="2550" b="1" spc="4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e</a:t>
            </a:r>
            <a:r>
              <a:rPr sz="2550" b="1" spc="4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Contratos</a:t>
            </a:r>
            <a:r>
              <a:rPr sz="2550" b="1" spc="-14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..............................................................</a:t>
            </a:r>
            <a:r>
              <a:rPr sz="2550" b="1" spc="-2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09</a:t>
            </a:r>
            <a:endParaRPr sz="2550" dirty="0">
              <a:latin typeface="Merriweather"/>
              <a:cs typeface="Merriweather"/>
            </a:endParaRPr>
          </a:p>
          <a:p>
            <a:pPr marL="12700" marR="79375" algn="just">
              <a:lnSpc>
                <a:spcPts val="6130"/>
              </a:lnSpc>
              <a:spcBef>
                <a:spcPts val="720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Escalas</a:t>
            </a:r>
            <a:r>
              <a:rPr sz="2550" b="1" spc="4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de</a:t>
            </a:r>
            <a:r>
              <a:rPr sz="2550" b="1" spc="5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Plantão</a:t>
            </a:r>
            <a:r>
              <a:rPr sz="2550" b="1" spc="-8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.....................................................................</a:t>
            </a:r>
            <a:r>
              <a:rPr sz="2550" b="1" spc="-2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12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Pagamento</a:t>
            </a:r>
            <a:r>
              <a:rPr sz="2550" b="1" spc="3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de</a:t>
            </a:r>
            <a:r>
              <a:rPr sz="2550" b="1" spc="3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Ponto</a:t>
            </a:r>
            <a:r>
              <a:rPr sz="2550" b="1" spc="3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e</a:t>
            </a:r>
            <a:r>
              <a:rPr sz="2550" b="1" spc="3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Registro</a:t>
            </a:r>
            <a:r>
              <a:rPr sz="2550" b="1" spc="-13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</a:t>
            </a:r>
            <a:r>
              <a:rPr sz="2550" b="1" spc="-3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15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Regras</a:t>
            </a:r>
            <a:r>
              <a:rPr sz="2550" b="1" spc="17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Tributárias.....................................................................</a:t>
            </a:r>
            <a:r>
              <a:rPr sz="2550" b="1" spc="10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18</a:t>
            </a:r>
            <a:endParaRPr lang="pt-BR" sz="2550" b="1" spc="-25" dirty="0">
              <a:solidFill>
                <a:srgbClr val="F8DFC7"/>
              </a:solidFill>
              <a:latin typeface="Merriweather"/>
              <a:cs typeface="Merriweather"/>
            </a:endParaRPr>
          </a:p>
          <a:p>
            <a:pPr marL="12700" marR="79375" algn="just">
              <a:lnSpc>
                <a:spcPts val="6130"/>
              </a:lnSpc>
              <a:spcBef>
                <a:spcPts val="720"/>
              </a:spcBef>
            </a:pPr>
            <a:r>
              <a:rPr lang="pt-BR"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Conheça nossas Assessorias ...................................................... 20</a:t>
            </a:r>
            <a:endParaRPr sz="25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2365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Benefícios</a:t>
            </a:r>
            <a:r>
              <a:rPr sz="2550" b="1" spc="4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e</a:t>
            </a:r>
            <a:r>
              <a:rPr sz="2550" b="1" spc="4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Parcerias</a:t>
            </a:r>
            <a:r>
              <a:rPr sz="2550" b="1" spc="-10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...............................................................</a:t>
            </a:r>
            <a:r>
              <a:rPr sz="2550" b="1" spc="-2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21</a:t>
            </a:r>
            <a:endParaRPr lang="pt-BR" sz="2550" b="1" spc="-25" dirty="0">
              <a:solidFill>
                <a:srgbClr val="F8DFC7"/>
              </a:solidFill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2365"/>
              </a:spcBef>
            </a:pPr>
            <a:r>
              <a:rPr lang="pt-BR"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Programa de Engajamento do Cooperado .................................24</a:t>
            </a:r>
            <a:endParaRPr sz="25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75"/>
              </a:spcBef>
            </a:pP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Coocirurge</a:t>
            </a:r>
            <a:r>
              <a:rPr sz="2550" b="1" spc="5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dirty="0">
                <a:solidFill>
                  <a:srgbClr val="F8DFC7"/>
                </a:solidFill>
                <a:latin typeface="Merriweather"/>
                <a:cs typeface="Merriweather"/>
              </a:rPr>
              <a:t>Solidária</a:t>
            </a:r>
            <a:r>
              <a:rPr sz="2550" b="1" spc="170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10" dirty="0">
                <a:solidFill>
                  <a:srgbClr val="F8DFC7"/>
                </a:solidFill>
                <a:latin typeface="Merriweather"/>
                <a:cs typeface="Merriweather"/>
              </a:rPr>
              <a:t>.................................................................</a:t>
            </a:r>
            <a:r>
              <a:rPr sz="2550" b="1" spc="-15" dirty="0">
                <a:solidFill>
                  <a:srgbClr val="F8DFC7"/>
                </a:solidFill>
                <a:latin typeface="Merriweather"/>
                <a:cs typeface="Merriweather"/>
              </a:rPr>
              <a:t> </a:t>
            </a:r>
            <a:r>
              <a:rPr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24</a:t>
            </a:r>
            <a:endParaRPr lang="pt-BR" sz="2550" b="1" spc="-25" dirty="0">
              <a:solidFill>
                <a:srgbClr val="F8DFC7"/>
              </a:solidFill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75"/>
              </a:spcBef>
            </a:pPr>
            <a:r>
              <a:rPr lang="pt-BR" sz="2550" b="1" spc="-25" dirty="0">
                <a:solidFill>
                  <a:srgbClr val="F8DFC7"/>
                </a:solidFill>
                <a:latin typeface="Merriweather"/>
                <a:cs typeface="Merriweather"/>
              </a:rPr>
              <a:t>Reconhecimentos e Premiações ................................................ 25</a:t>
            </a:r>
            <a:endParaRPr sz="2550" dirty="0">
              <a:latin typeface="Merriweather"/>
              <a:cs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8489" y="4599931"/>
            <a:ext cx="10360025" cy="1183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545" algn="just">
              <a:lnSpc>
                <a:spcPct val="101000"/>
              </a:lnSpc>
              <a:spcBef>
                <a:spcPts val="95"/>
              </a:spcBef>
            </a:pPr>
            <a:r>
              <a:rPr dirty="0"/>
              <a:t>A</a:t>
            </a:r>
            <a:r>
              <a:rPr spc="10" dirty="0"/>
              <a:t> </a:t>
            </a:r>
            <a:r>
              <a:rPr dirty="0"/>
              <a:t>COOCIRURGE</a:t>
            </a:r>
            <a:r>
              <a:rPr spc="5" dirty="0"/>
              <a:t> </a:t>
            </a:r>
            <a:r>
              <a:rPr dirty="0"/>
              <a:t>é</a:t>
            </a:r>
            <a:r>
              <a:rPr spc="10" dirty="0"/>
              <a:t> </a:t>
            </a:r>
            <a:r>
              <a:rPr dirty="0"/>
              <a:t>uma</a:t>
            </a:r>
            <a:r>
              <a:rPr spc="10" dirty="0"/>
              <a:t> </a:t>
            </a:r>
            <a:r>
              <a:rPr dirty="0"/>
              <a:t>Cooperativa</a:t>
            </a:r>
            <a:r>
              <a:rPr spc="5" dirty="0"/>
              <a:t> </a:t>
            </a:r>
            <a:r>
              <a:rPr dirty="0"/>
              <a:t>que</a:t>
            </a:r>
            <a:r>
              <a:rPr spc="10" dirty="0"/>
              <a:t> </a:t>
            </a:r>
            <a:r>
              <a:rPr dirty="0"/>
              <a:t>reúne</a:t>
            </a:r>
            <a:r>
              <a:rPr spc="10" dirty="0"/>
              <a:t> </a:t>
            </a:r>
            <a:r>
              <a:rPr dirty="0"/>
              <a:t>os</a:t>
            </a:r>
            <a:r>
              <a:rPr spc="5" dirty="0"/>
              <a:t> </a:t>
            </a:r>
            <a:r>
              <a:rPr spc="-10" dirty="0"/>
              <a:t>médicos </a:t>
            </a:r>
            <a:r>
              <a:rPr dirty="0"/>
              <a:t>especializados</a:t>
            </a:r>
            <a:r>
              <a:rPr spc="15" dirty="0"/>
              <a:t> </a:t>
            </a:r>
            <a:r>
              <a:rPr dirty="0"/>
              <a:t>em</a:t>
            </a:r>
            <a:r>
              <a:rPr spc="15" dirty="0"/>
              <a:t> </a:t>
            </a:r>
            <a:r>
              <a:rPr dirty="0"/>
              <a:t>Cirurgia</a:t>
            </a:r>
            <a:r>
              <a:rPr spc="15" dirty="0"/>
              <a:t> </a:t>
            </a:r>
            <a:r>
              <a:rPr dirty="0"/>
              <a:t>Geral</a:t>
            </a:r>
            <a:r>
              <a:rPr spc="15" dirty="0"/>
              <a:t> 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afins,</a:t>
            </a:r>
            <a:r>
              <a:rPr spc="15" dirty="0"/>
              <a:t> </a:t>
            </a:r>
            <a:r>
              <a:rPr dirty="0"/>
              <a:t>fundada</a:t>
            </a:r>
            <a:r>
              <a:rPr spc="15" dirty="0"/>
              <a:t> </a:t>
            </a:r>
            <a:r>
              <a:rPr dirty="0"/>
              <a:t>em</a:t>
            </a:r>
            <a:r>
              <a:rPr spc="15" dirty="0"/>
              <a:t> </a:t>
            </a:r>
            <a:r>
              <a:rPr dirty="0"/>
              <a:t>06</a:t>
            </a:r>
            <a:r>
              <a:rPr spc="15" dirty="0"/>
              <a:t> </a:t>
            </a:r>
            <a:r>
              <a:rPr dirty="0"/>
              <a:t>de</a:t>
            </a:r>
            <a:r>
              <a:rPr spc="15" dirty="0"/>
              <a:t> </a:t>
            </a:r>
            <a:r>
              <a:rPr spc="-10" dirty="0"/>
              <a:t>março </a:t>
            </a:r>
            <a:r>
              <a:rPr dirty="0"/>
              <a:t>de 1998</a:t>
            </a:r>
            <a:r>
              <a:rPr spc="15" dirty="0"/>
              <a:t> </a:t>
            </a:r>
            <a:r>
              <a:rPr dirty="0"/>
              <a:t>,</a:t>
            </a:r>
            <a:r>
              <a:rPr spc="10" dirty="0"/>
              <a:t> </a:t>
            </a:r>
            <a:r>
              <a:rPr dirty="0"/>
              <a:t>com</a:t>
            </a:r>
            <a:r>
              <a:rPr spc="10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participação</a:t>
            </a:r>
            <a:r>
              <a:rPr spc="10" dirty="0"/>
              <a:t> </a:t>
            </a:r>
            <a:r>
              <a:rPr dirty="0"/>
              <a:t>de</a:t>
            </a:r>
            <a:r>
              <a:rPr spc="15" dirty="0"/>
              <a:t> </a:t>
            </a:r>
            <a:r>
              <a:rPr dirty="0"/>
              <a:t>45</a:t>
            </a:r>
            <a:r>
              <a:rPr spc="10" dirty="0"/>
              <a:t> </a:t>
            </a:r>
            <a:r>
              <a:rPr dirty="0"/>
              <a:t>médicos</a:t>
            </a:r>
            <a:r>
              <a:rPr spc="10" dirty="0"/>
              <a:t> 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hoje</a:t>
            </a:r>
            <a:r>
              <a:rPr spc="10" dirty="0"/>
              <a:t> </a:t>
            </a:r>
            <a:r>
              <a:rPr dirty="0"/>
              <a:t>consta</a:t>
            </a:r>
            <a:r>
              <a:rPr spc="10" dirty="0"/>
              <a:t> </a:t>
            </a:r>
            <a:r>
              <a:rPr dirty="0"/>
              <a:t>com</a:t>
            </a:r>
            <a:r>
              <a:rPr spc="15" dirty="0"/>
              <a:t> </a:t>
            </a:r>
            <a:r>
              <a:rPr spc="-20" dirty="0"/>
              <a:t>mais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800</a:t>
            </a:r>
            <a:r>
              <a:rPr spc="10" dirty="0"/>
              <a:t> </a:t>
            </a:r>
            <a:r>
              <a:rPr dirty="0"/>
              <a:t>associados</a:t>
            </a:r>
            <a:r>
              <a:rPr spc="5" dirty="0"/>
              <a:t> </a:t>
            </a:r>
            <a:r>
              <a:rPr dirty="0"/>
              <a:t>em</a:t>
            </a:r>
            <a:r>
              <a:rPr spc="5" dirty="0"/>
              <a:t> </a:t>
            </a:r>
            <a:r>
              <a:rPr dirty="0"/>
              <a:t>todo</a:t>
            </a:r>
            <a:r>
              <a:rPr spc="5" dirty="0"/>
              <a:t> </a:t>
            </a:r>
            <a:r>
              <a:rPr dirty="0"/>
              <a:t>o</a:t>
            </a:r>
            <a:r>
              <a:rPr spc="10" dirty="0"/>
              <a:t> </a:t>
            </a:r>
            <a:r>
              <a:rPr dirty="0"/>
              <a:t>Estado</a:t>
            </a:r>
            <a:r>
              <a:rPr spc="5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Ceará.</a:t>
            </a:r>
            <a:r>
              <a:rPr spc="10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spc="-10" dirty="0"/>
              <a:t>fundamentação </a:t>
            </a:r>
            <a:r>
              <a:rPr dirty="0"/>
              <a:t>legal</a:t>
            </a:r>
            <a:r>
              <a:rPr spc="25" dirty="0"/>
              <a:t> </a:t>
            </a:r>
            <a:r>
              <a:rPr dirty="0"/>
              <a:t>desta</a:t>
            </a:r>
            <a:r>
              <a:rPr spc="20" dirty="0"/>
              <a:t> </a:t>
            </a:r>
            <a:r>
              <a:rPr dirty="0"/>
              <a:t>Sociedade</a:t>
            </a:r>
            <a:r>
              <a:rPr spc="25" dirty="0"/>
              <a:t> </a:t>
            </a:r>
            <a:r>
              <a:rPr dirty="0"/>
              <a:t>baseia-se</a:t>
            </a:r>
            <a:r>
              <a:rPr spc="20" dirty="0"/>
              <a:t> </a:t>
            </a:r>
            <a:r>
              <a:rPr dirty="0"/>
              <a:t>na</a:t>
            </a:r>
            <a:r>
              <a:rPr spc="25" dirty="0"/>
              <a:t> </a:t>
            </a:r>
            <a:r>
              <a:rPr dirty="0"/>
              <a:t>Lei</a:t>
            </a:r>
            <a:r>
              <a:rPr spc="20" dirty="0"/>
              <a:t> </a:t>
            </a:r>
            <a:r>
              <a:rPr dirty="0"/>
              <a:t>5764/71,</a:t>
            </a:r>
            <a:r>
              <a:rPr spc="25" dirty="0"/>
              <a:t> </a:t>
            </a:r>
            <a:r>
              <a:rPr dirty="0"/>
              <a:t>denominada</a:t>
            </a:r>
            <a:r>
              <a:rPr spc="20" dirty="0"/>
              <a:t> </a:t>
            </a:r>
            <a:r>
              <a:rPr spc="-25" dirty="0"/>
              <a:t>Lei</a:t>
            </a:r>
            <a:r>
              <a:rPr spc="610" dirty="0"/>
              <a:t>  </a:t>
            </a:r>
            <a:r>
              <a:rPr dirty="0"/>
              <a:t>do</a:t>
            </a:r>
            <a:r>
              <a:rPr spc="15" dirty="0"/>
              <a:t> </a:t>
            </a:r>
            <a:r>
              <a:rPr dirty="0"/>
              <a:t>Cooperativismo,</a:t>
            </a:r>
            <a:r>
              <a:rPr spc="15" dirty="0"/>
              <a:t> </a:t>
            </a:r>
            <a:r>
              <a:rPr dirty="0"/>
              <a:t>permitindo</a:t>
            </a:r>
            <a:r>
              <a:rPr spc="20" dirty="0"/>
              <a:t> </a:t>
            </a:r>
            <a:r>
              <a:rPr dirty="0"/>
              <a:t>que</a:t>
            </a:r>
            <a:r>
              <a:rPr spc="15" dirty="0"/>
              <a:t> </a:t>
            </a:r>
            <a:r>
              <a:rPr dirty="0"/>
              <a:t>pessoas</a:t>
            </a:r>
            <a:r>
              <a:rPr spc="15" dirty="0"/>
              <a:t> </a:t>
            </a:r>
            <a:r>
              <a:rPr dirty="0"/>
              <a:t>físicas</a:t>
            </a:r>
            <a:r>
              <a:rPr spc="15" dirty="0"/>
              <a:t> </a:t>
            </a:r>
            <a:r>
              <a:rPr dirty="0"/>
              <a:t>possam</a:t>
            </a:r>
            <a:r>
              <a:rPr spc="15" dirty="0"/>
              <a:t> </a:t>
            </a:r>
            <a:r>
              <a:rPr spc="-10" dirty="0"/>
              <a:t>prestar </a:t>
            </a:r>
            <a:r>
              <a:rPr dirty="0"/>
              <a:t>seus</a:t>
            </a:r>
            <a:r>
              <a:rPr spc="-5" dirty="0"/>
              <a:t> </a:t>
            </a:r>
            <a:r>
              <a:rPr dirty="0"/>
              <a:t>serviços</a:t>
            </a:r>
            <a:r>
              <a:rPr spc="5" dirty="0"/>
              <a:t> </a:t>
            </a:r>
            <a:r>
              <a:rPr dirty="0"/>
              <a:t>em</a:t>
            </a:r>
            <a:r>
              <a:rPr spc="5" dirty="0"/>
              <a:t> </a:t>
            </a:r>
            <a:r>
              <a:rPr spc="-10" dirty="0" err="1"/>
              <a:t>sociedade</a:t>
            </a:r>
            <a:r>
              <a:rPr spc="-10" dirty="0"/>
              <a:t>.</a:t>
            </a:r>
            <a:endParaRPr lang="pt-BR" spc="-10" dirty="0"/>
          </a:p>
          <a:p>
            <a:pPr marL="12700" marR="42545" algn="just">
              <a:lnSpc>
                <a:spcPct val="101000"/>
              </a:lnSpc>
              <a:spcBef>
                <a:spcPts val="95"/>
              </a:spcBef>
            </a:pPr>
            <a:endParaRPr lang="pt-BR" spc="-10" dirty="0"/>
          </a:p>
          <a:p>
            <a:pPr marL="12700" marR="42545" algn="just">
              <a:lnSpc>
                <a:spcPct val="101000"/>
              </a:lnSpc>
              <a:spcBef>
                <a:spcPts val="95"/>
              </a:spcBef>
            </a:pPr>
            <a:r>
              <a:rPr dirty="0"/>
              <a:t>A criação</a:t>
            </a:r>
            <a:r>
              <a:rPr spc="10" dirty="0"/>
              <a:t> </a:t>
            </a:r>
            <a:r>
              <a:rPr dirty="0"/>
              <a:t>da</a:t>
            </a:r>
            <a:r>
              <a:rPr spc="10" dirty="0"/>
              <a:t> </a:t>
            </a:r>
            <a:r>
              <a:rPr dirty="0"/>
              <a:t>COOCIRURGE</a:t>
            </a:r>
            <a:r>
              <a:rPr spc="10" dirty="0"/>
              <a:t> </a:t>
            </a:r>
            <a:r>
              <a:rPr dirty="0"/>
              <a:t>foi</a:t>
            </a:r>
            <a:r>
              <a:rPr spc="1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fundamental</a:t>
            </a:r>
            <a:r>
              <a:rPr spc="10" dirty="0"/>
              <a:t> </a:t>
            </a:r>
            <a:r>
              <a:rPr spc="-10" dirty="0"/>
              <a:t>importância </a:t>
            </a:r>
            <a:r>
              <a:rPr dirty="0"/>
              <a:t>para</a:t>
            </a:r>
            <a:r>
              <a:rPr spc="-5" dirty="0"/>
              <a:t> </a:t>
            </a:r>
            <a:r>
              <a:rPr dirty="0"/>
              <a:t>o</a:t>
            </a:r>
            <a:r>
              <a:rPr spc="10" dirty="0"/>
              <a:t> </a:t>
            </a:r>
            <a:r>
              <a:rPr dirty="0"/>
              <a:t>médico</a:t>
            </a:r>
            <a:r>
              <a:rPr spc="5" dirty="0"/>
              <a:t> </a:t>
            </a:r>
            <a:r>
              <a:rPr dirty="0"/>
              <a:t>cirurgião</a:t>
            </a:r>
            <a:r>
              <a:rPr spc="5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Ceará,</a:t>
            </a:r>
            <a:r>
              <a:rPr spc="10" dirty="0"/>
              <a:t> </a:t>
            </a:r>
            <a:r>
              <a:rPr dirty="0"/>
              <a:t>pois,</a:t>
            </a:r>
            <a:r>
              <a:rPr spc="5" dirty="0"/>
              <a:t> </a:t>
            </a:r>
            <a:r>
              <a:rPr dirty="0"/>
              <a:t>por</a:t>
            </a:r>
            <a:r>
              <a:rPr spc="5" dirty="0"/>
              <a:t> </a:t>
            </a:r>
            <a:r>
              <a:rPr dirty="0"/>
              <a:t>meio</a:t>
            </a:r>
            <a:r>
              <a:rPr spc="10" dirty="0"/>
              <a:t> </a:t>
            </a:r>
            <a:r>
              <a:rPr dirty="0"/>
              <a:t>dela,</a:t>
            </a:r>
            <a:r>
              <a:rPr spc="5" dirty="0"/>
              <a:t> </a:t>
            </a:r>
            <a:r>
              <a:rPr spc="-10" dirty="0"/>
              <a:t>abriu- </a:t>
            </a:r>
            <a:r>
              <a:rPr dirty="0"/>
              <a:t>se</a:t>
            </a:r>
            <a:r>
              <a:rPr spc="15" dirty="0"/>
              <a:t> </a:t>
            </a:r>
            <a:r>
              <a:rPr dirty="0"/>
              <a:t>o</a:t>
            </a:r>
            <a:r>
              <a:rPr spc="20" dirty="0"/>
              <a:t> </a:t>
            </a:r>
            <a:r>
              <a:rPr dirty="0"/>
              <a:t>mercado</a:t>
            </a:r>
            <a:r>
              <a:rPr spc="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dirty="0"/>
              <a:t>trabalho</a:t>
            </a:r>
            <a:r>
              <a:rPr spc="15" dirty="0"/>
              <a:t> </a:t>
            </a:r>
            <a:r>
              <a:rPr dirty="0"/>
              <a:t>para</a:t>
            </a:r>
            <a:r>
              <a:rPr spc="15" dirty="0"/>
              <a:t> </a:t>
            </a:r>
            <a:r>
              <a:rPr dirty="0"/>
              <a:t>os</a:t>
            </a:r>
            <a:r>
              <a:rPr spc="20" dirty="0"/>
              <a:t> </a:t>
            </a:r>
            <a:r>
              <a:rPr dirty="0"/>
              <a:t>jovens</a:t>
            </a:r>
            <a:r>
              <a:rPr spc="15" dirty="0"/>
              <a:t> </a:t>
            </a:r>
            <a:r>
              <a:rPr dirty="0"/>
              <a:t>médicos,</a:t>
            </a:r>
            <a:r>
              <a:rPr spc="20" dirty="0"/>
              <a:t> </a:t>
            </a:r>
            <a:r>
              <a:rPr dirty="0" err="1"/>
              <a:t>coibiu</a:t>
            </a:r>
            <a:r>
              <a:rPr dirty="0"/>
              <a:t>-se</a:t>
            </a:r>
            <a:r>
              <a:rPr spc="15" dirty="0"/>
              <a:t> </a:t>
            </a:r>
            <a:r>
              <a:rPr spc="-50" dirty="0"/>
              <a:t>o</a:t>
            </a:r>
            <a:r>
              <a:rPr lang="pt-BR" spc="-50" dirty="0"/>
              <a:t> </a:t>
            </a:r>
            <a:r>
              <a:rPr dirty="0" err="1"/>
              <a:t>aviltamento</a:t>
            </a:r>
            <a:r>
              <a:rPr spc="15" dirty="0"/>
              <a:t> </a:t>
            </a:r>
            <a:r>
              <a:rPr dirty="0"/>
              <a:t>dos</a:t>
            </a:r>
            <a:r>
              <a:rPr spc="30" dirty="0"/>
              <a:t> </a:t>
            </a:r>
            <a:r>
              <a:rPr dirty="0"/>
              <a:t>honorários</a:t>
            </a:r>
            <a:r>
              <a:rPr spc="25" dirty="0"/>
              <a:t> </a:t>
            </a:r>
            <a:r>
              <a:rPr dirty="0"/>
              <a:t>médicos,</a:t>
            </a:r>
            <a:r>
              <a:rPr spc="30" dirty="0"/>
              <a:t> </a:t>
            </a:r>
            <a:r>
              <a:rPr dirty="0"/>
              <a:t>dificultou-se</a:t>
            </a:r>
            <a:r>
              <a:rPr spc="2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-10" dirty="0"/>
              <a:t>concorrência </a:t>
            </a:r>
            <a:r>
              <a:rPr dirty="0"/>
              <a:t>desleal,</a:t>
            </a:r>
            <a:r>
              <a:rPr spc="5" dirty="0"/>
              <a:t> </a:t>
            </a:r>
            <a:r>
              <a:rPr dirty="0"/>
              <a:t>melhoraram-se</a:t>
            </a:r>
            <a:r>
              <a:rPr spc="5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dirty="0"/>
              <a:t>condições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trabalho</a:t>
            </a:r>
            <a:r>
              <a:rPr spc="5" dirty="0"/>
              <a:t> </a:t>
            </a:r>
            <a:r>
              <a:rPr dirty="0"/>
              <a:t>médico,</a:t>
            </a:r>
            <a:r>
              <a:rPr spc="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spc="-25" dirty="0"/>
              <a:t>os </a:t>
            </a:r>
            <a:r>
              <a:rPr dirty="0"/>
              <a:t>profissionais</a:t>
            </a:r>
            <a:r>
              <a:rPr spc="30" dirty="0"/>
              <a:t> </a:t>
            </a:r>
            <a:r>
              <a:rPr dirty="0"/>
              <a:t>ficaram</a:t>
            </a:r>
            <a:r>
              <a:rPr spc="40" dirty="0"/>
              <a:t> </a:t>
            </a:r>
            <a:r>
              <a:rPr dirty="0"/>
              <a:t>protegidos</a:t>
            </a:r>
            <a:r>
              <a:rPr spc="40" dirty="0"/>
              <a:t> </a:t>
            </a:r>
            <a:r>
              <a:rPr dirty="0"/>
              <a:t>das</a:t>
            </a:r>
            <a:r>
              <a:rPr spc="45" dirty="0"/>
              <a:t> </a:t>
            </a:r>
            <a:r>
              <a:rPr dirty="0"/>
              <a:t>ações</a:t>
            </a:r>
            <a:r>
              <a:rPr spc="40" dirty="0"/>
              <a:t> </a:t>
            </a:r>
            <a:r>
              <a:rPr dirty="0"/>
              <a:t>nocivas</a:t>
            </a:r>
            <a:r>
              <a:rPr spc="40" dirty="0"/>
              <a:t> </a:t>
            </a:r>
            <a:r>
              <a:rPr dirty="0"/>
              <a:t>de</a:t>
            </a:r>
            <a:r>
              <a:rPr spc="40" dirty="0"/>
              <a:t> </a:t>
            </a:r>
            <a:r>
              <a:rPr spc="-10" dirty="0"/>
              <a:t>algumas </a:t>
            </a:r>
            <a:r>
              <a:rPr dirty="0"/>
              <a:t>empresas</a:t>
            </a:r>
            <a:r>
              <a:rPr spc="20" dirty="0"/>
              <a:t> </a:t>
            </a:r>
            <a:r>
              <a:rPr dirty="0"/>
              <a:t>mercantilistas</a:t>
            </a:r>
            <a:r>
              <a:rPr spc="20" dirty="0"/>
              <a:t> </a:t>
            </a:r>
            <a:r>
              <a:rPr dirty="0"/>
              <a:t>e</a:t>
            </a:r>
            <a:r>
              <a:rPr spc="25" dirty="0"/>
              <a:t> </a:t>
            </a:r>
            <a:r>
              <a:rPr dirty="0"/>
              <a:t>planos</a:t>
            </a:r>
            <a:r>
              <a:rPr spc="20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 err="1"/>
              <a:t>saúde</a:t>
            </a:r>
            <a:r>
              <a:rPr spc="-10" dirty="0"/>
              <a:t>.</a:t>
            </a:r>
            <a:endParaRPr lang="pt-BR" spc="-10" dirty="0"/>
          </a:p>
          <a:p>
            <a:pPr marL="12700" marR="42545" algn="just">
              <a:lnSpc>
                <a:spcPct val="101000"/>
              </a:lnSpc>
              <a:spcBef>
                <a:spcPts val="95"/>
              </a:spcBef>
            </a:pPr>
            <a:endParaRPr lang="pt-BR" spc="-10" dirty="0"/>
          </a:p>
          <a:p>
            <a:pPr marL="12700" marR="42545" algn="just">
              <a:lnSpc>
                <a:spcPct val="101000"/>
              </a:lnSpc>
              <a:spcBef>
                <a:spcPts val="95"/>
              </a:spcBef>
            </a:pPr>
            <a:r>
              <a:rPr dirty="0"/>
              <a:t>No</a:t>
            </a:r>
            <a:r>
              <a:rPr spc="5" dirty="0"/>
              <a:t> </a:t>
            </a:r>
            <a:r>
              <a:rPr dirty="0"/>
              <a:t>momento</a:t>
            </a:r>
            <a:r>
              <a:rPr spc="20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Cooperativa</a:t>
            </a:r>
            <a:r>
              <a:rPr spc="15" dirty="0"/>
              <a:t> </a:t>
            </a:r>
            <a:r>
              <a:rPr dirty="0" err="1"/>
              <a:t>possui</a:t>
            </a:r>
            <a:r>
              <a:rPr spc="20" dirty="0"/>
              <a:t> </a:t>
            </a:r>
            <a:r>
              <a:rPr dirty="0"/>
              <a:t>2</a:t>
            </a:r>
            <a:r>
              <a:rPr lang="pt-BR" dirty="0"/>
              <a:t>4</a:t>
            </a:r>
            <a:r>
              <a:rPr spc="15" dirty="0"/>
              <a:t> </a:t>
            </a:r>
            <a:r>
              <a:rPr dirty="0"/>
              <a:t>contratos</a:t>
            </a:r>
            <a:r>
              <a:rPr spc="15" dirty="0"/>
              <a:t> </a:t>
            </a:r>
            <a:r>
              <a:rPr dirty="0"/>
              <a:t>vigentes</a:t>
            </a:r>
            <a:r>
              <a:rPr spc="15" dirty="0"/>
              <a:t> </a:t>
            </a:r>
            <a:r>
              <a:rPr dirty="0"/>
              <a:t>na</a:t>
            </a:r>
            <a:r>
              <a:rPr spc="20" dirty="0"/>
              <a:t> </a:t>
            </a:r>
            <a:r>
              <a:rPr spc="-10" dirty="0"/>
              <a:t>capital 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no</a:t>
            </a:r>
            <a:r>
              <a:rPr spc="15" dirty="0"/>
              <a:t> </a:t>
            </a:r>
            <a:r>
              <a:rPr dirty="0"/>
              <a:t>interior,</a:t>
            </a:r>
            <a:r>
              <a:rPr spc="10" dirty="0"/>
              <a:t> </a:t>
            </a:r>
            <a:r>
              <a:rPr dirty="0"/>
              <a:t>no</a:t>
            </a:r>
            <a:r>
              <a:rPr spc="15" dirty="0"/>
              <a:t> </a:t>
            </a:r>
            <a:r>
              <a:rPr dirty="0"/>
              <a:t>cariri,</a:t>
            </a:r>
            <a:r>
              <a:rPr spc="10" dirty="0"/>
              <a:t> </a:t>
            </a:r>
            <a:r>
              <a:rPr dirty="0"/>
              <a:t>em</a:t>
            </a:r>
            <a:r>
              <a:rPr spc="10" dirty="0"/>
              <a:t> </a:t>
            </a:r>
            <a:r>
              <a:rPr dirty="0"/>
              <a:t>Quixeramobim,</a:t>
            </a:r>
            <a:r>
              <a:rPr spc="15" dirty="0"/>
              <a:t> </a:t>
            </a:r>
            <a:r>
              <a:rPr dirty="0"/>
              <a:t>Maracanaú</a:t>
            </a:r>
            <a:r>
              <a:rPr spc="10" dirty="0"/>
              <a:t> </a:t>
            </a:r>
            <a:r>
              <a:rPr dirty="0"/>
              <a:t>e</a:t>
            </a:r>
            <a:r>
              <a:rPr spc="10" dirty="0"/>
              <a:t> </a:t>
            </a:r>
            <a:r>
              <a:rPr spc="-10" dirty="0"/>
              <a:t>Limoeiro </a:t>
            </a:r>
            <a:r>
              <a:rPr dirty="0"/>
              <a:t>do Norte,</a:t>
            </a:r>
            <a:r>
              <a:rPr spc="10" dirty="0"/>
              <a:t> 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presta</a:t>
            </a:r>
            <a:r>
              <a:rPr spc="5" dirty="0"/>
              <a:t> </a:t>
            </a:r>
            <a:r>
              <a:rPr dirty="0"/>
              <a:t>serviços</a:t>
            </a:r>
            <a:r>
              <a:rPr spc="10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lang="pt-BR" dirty="0"/>
              <a:t>9</a:t>
            </a:r>
            <a:r>
              <a:rPr spc="10" dirty="0"/>
              <a:t> </a:t>
            </a:r>
            <a:r>
              <a:rPr dirty="0"/>
              <a:t>empresas</a:t>
            </a:r>
            <a:r>
              <a:rPr spc="1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convênios,</a:t>
            </a:r>
            <a:r>
              <a:rPr spc="10" dirty="0"/>
              <a:t> </a:t>
            </a:r>
            <a:r>
              <a:rPr dirty="0"/>
              <a:t>por</a:t>
            </a:r>
            <a:r>
              <a:rPr spc="10" dirty="0"/>
              <a:t> </a:t>
            </a:r>
            <a:r>
              <a:rPr spc="-20" dirty="0"/>
              <a:t>meio </a:t>
            </a:r>
            <a:r>
              <a:rPr dirty="0"/>
              <a:t>de</a:t>
            </a:r>
            <a:r>
              <a:rPr spc="10" dirty="0"/>
              <a:t> </a:t>
            </a:r>
            <a:r>
              <a:rPr dirty="0"/>
              <a:t>contratos</a:t>
            </a:r>
            <a:r>
              <a:rPr spc="10" dirty="0"/>
              <a:t> </a:t>
            </a:r>
            <a:r>
              <a:rPr dirty="0"/>
              <a:t>para</a:t>
            </a:r>
            <a:r>
              <a:rPr spc="5" dirty="0"/>
              <a:t> </a:t>
            </a:r>
            <a:r>
              <a:rPr dirty="0"/>
              <a:t>todos</a:t>
            </a:r>
            <a:r>
              <a:rPr spc="10" dirty="0"/>
              <a:t> </a:t>
            </a:r>
            <a:r>
              <a:rPr dirty="0"/>
              <a:t>os</a:t>
            </a:r>
            <a:r>
              <a:rPr spc="10" dirty="0"/>
              <a:t> </a:t>
            </a:r>
            <a:r>
              <a:rPr dirty="0"/>
              <a:t>procedimentos</a:t>
            </a:r>
            <a:r>
              <a:rPr spc="10" dirty="0"/>
              <a:t> </a:t>
            </a:r>
            <a:r>
              <a:rPr dirty="0"/>
              <a:t>cirúrgicos,</a:t>
            </a:r>
            <a:r>
              <a:rPr spc="5" dirty="0"/>
              <a:t> </a:t>
            </a:r>
            <a:r>
              <a:rPr spc="-10" dirty="0"/>
              <a:t>inclusive </a:t>
            </a:r>
            <a:r>
              <a:rPr dirty="0"/>
              <a:t>aqueles</a:t>
            </a:r>
            <a:r>
              <a:rPr spc="10" dirty="0"/>
              <a:t> </a:t>
            </a:r>
            <a:r>
              <a:rPr dirty="0"/>
              <a:t>não</a:t>
            </a:r>
            <a:r>
              <a:rPr spc="25" dirty="0"/>
              <a:t> </a:t>
            </a:r>
            <a:r>
              <a:rPr dirty="0"/>
              <a:t>relatados</a:t>
            </a:r>
            <a:r>
              <a:rPr spc="20" dirty="0"/>
              <a:t> </a:t>
            </a:r>
            <a:r>
              <a:rPr dirty="0"/>
              <a:t>na</a:t>
            </a:r>
            <a:r>
              <a:rPr spc="25" dirty="0"/>
              <a:t> </a:t>
            </a:r>
            <a:r>
              <a:rPr dirty="0"/>
              <a:t>tabela</a:t>
            </a:r>
            <a:r>
              <a:rPr spc="20" dirty="0"/>
              <a:t> </a:t>
            </a:r>
            <a:r>
              <a:rPr dirty="0"/>
              <a:t>da</a:t>
            </a:r>
            <a:r>
              <a:rPr spc="25" dirty="0"/>
              <a:t> </a:t>
            </a:r>
            <a:r>
              <a:rPr dirty="0"/>
              <a:t>CBHPM</a:t>
            </a:r>
            <a:r>
              <a:rPr spc="20" dirty="0"/>
              <a:t> </a:t>
            </a:r>
            <a:r>
              <a:rPr dirty="0"/>
              <a:t>(Classificação</a:t>
            </a:r>
            <a:r>
              <a:rPr spc="25" dirty="0"/>
              <a:t> </a:t>
            </a:r>
            <a:r>
              <a:rPr spc="-10" dirty="0"/>
              <a:t>Brasileira </a:t>
            </a:r>
            <a:r>
              <a:rPr dirty="0"/>
              <a:t>Hierarquizada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Procedimentos</a:t>
            </a:r>
            <a:r>
              <a:rPr spc="5" dirty="0"/>
              <a:t> </a:t>
            </a:r>
            <a:r>
              <a:rPr dirty="0"/>
              <a:t>Médicos),</a:t>
            </a:r>
            <a:r>
              <a:rPr spc="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com</a:t>
            </a:r>
            <a:r>
              <a:rPr spc="5" dirty="0"/>
              <a:t> </a:t>
            </a:r>
            <a:r>
              <a:rPr spc="-10" dirty="0"/>
              <a:t>baixíssimos </a:t>
            </a:r>
            <a:r>
              <a:rPr dirty="0"/>
              <a:t>índices</a:t>
            </a:r>
            <a:r>
              <a:rPr spc="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0" dirty="0"/>
              <a:t>glosa.</a:t>
            </a:r>
          </a:p>
          <a:p>
            <a:pPr marL="12700" marR="5080" algn="just">
              <a:lnSpc>
                <a:spcPct val="101000"/>
              </a:lnSpc>
              <a:spcBef>
                <a:spcPts val="2965"/>
              </a:spcBef>
            </a:pPr>
            <a:r>
              <a:rPr dirty="0"/>
              <a:t>Hoje</a:t>
            </a:r>
            <a:r>
              <a:rPr spc="10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COOCIRURGE</a:t>
            </a:r>
            <a:r>
              <a:rPr spc="10" dirty="0"/>
              <a:t> </a:t>
            </a:r>
            <a:r>
              <a:rPr dirty="0"/>
              <a:t>é</a:t>
            </a:r>
            <a:r>
              <a:rPr spc="10" dirty="0"/>
              <a:t> </a:t>
            </a:r>
            <a:r>
              <a:rPr dirty="0"/>
              <a:t>reconhecida</a:t>
            </a:r>
            <a:r>
              <a:rPr spc="10" dirty="0"/>
              <a:t> 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registrada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dirty="0"/>
              <a:t>Organização</a:t>
            </a:r>
            <a:r>
              <a:rPr spc="10" dirty="0"/>
              <a:t> </a:t>
            </a:r>
            <a:r>
              <a:rPr spc="-25" dirty="0"/>
              <a:t>das </a:t>
            </a:r>
            <a:r>
              <a:rPr dirty="0"/>
              <a:t>Cooperativas</a:t>
            </a:r>
            <a:r>
              <a:rPr spc="30" dirty="0"/>
              <a:t> </a:t>
            </a:r>
            <a:r>
              <a:rPr dirty="0"/>
              <a:t>do</a:t>
            </a:r>
            <a:r>
              <a:rPr spc="30" dirty="0"/>
              <a:t> </a:t>
            </a:r>
            <a:r>
              <a:rPr dirty="0"/>
              <a:t>Brasil</a:t>
            </a:r>
            <a:r>
              <a:rPr spc="30" dirty="0"/>
              <a:t> </a:t>
            </a:r>
            <a:r>
              <a:rPr dirty="0"/>
              <a:t>(OCB),</a:t>
            </a:r>
            <a:r>
              <a:rPr spc="30" dirty="0"/>
              <a:t> </a:t>
            </a:r>
            <a:r>
              <a:rPr dirty="0"/>
              <a:t>sob</a:t>
            </a:r>
            <a:r>
              <a:rPr spc="35" dirty="0"/>
              <a:t> </a:t>
            </a:r>
            <a:r>
              <a:rPr dirty="0"/>
              <a:t>o</a:t>
            </a:r>
            <a:r>
              <a:rPr spc="30" dirty="0"/>
              <a:t> </a:t>
            </a:r>
            <a:r>
              <a:rPr dirty="0"/>
              <a:t>nº</a:t>
            </a:r>
            <a:r>
              <a:rPr spc="30" dirty="0"/>
              <a:t> </a:t>
            </a:r>
            <a:r>
              <a:rPr dirty="0"/>
              <a:t>591,</a:t>
            </a:r>
            <a:r>
              <a:rPr spc="30" dirty="0"/>
              <a:t> </a:t>
            </a:r>
            <a:r>
              <a:rPr dirty="0"/>
              <a:t>04/03/2015,</a:t>
            </a:r>
            <a:r>
              <a:rPr spc="30" dirty="0"/>
              <a:t> </a:t>
            </a:r>
            <a:r>
              <a:rPr dirty="0"/>
              <a:t>e</a:t>
            </a:r>
            <a:r>
              <a:rPr spc="30" dirty="0"/>
              <a:t> </a:t>
            </a:r>
            <a:r>
              <a:rPr dirty="0"/>
              <a:t>em</a:t>
            </a:r>
            <a:r>
              <a:rPr spc="30" dirty="0"/>
              <a:t> </a:t>
            </a:r>
            <a:r>
              <a:rPr spc="-10" dirty="0"/>
              <a:t>todos </a:t>
            </a:r>
            <a:r>
              <a:rPr dirty="0"/>
              <a:t>os</a:t>
            </a:r>
            <a:r>
              <a:rPr spc="40" dirty="0"/>
              <a:t> </a:t>
            </a:r>
            <a:r>
              <a:rPr dirty="0"/>
              <a:t>Conselhos</a:t>
            </a:r>
            <a:r>
              <a:rPr spc="50" dirty="0"/>
              <a:t> </a:t>
            </a:r>
            <a:r>
              <a:rPr dirty="0"/>
              <a:t>Profissionais</a:t>
            </a:r>
            <a:r>
              <a:rPr spc="50" dirty="0"/>
              <a:t> </a:t>
            </a:r>
            <a:r>
              <a:rPr dirty="0"/>
              <a:t>competentes.</a:t>
            </a:r>
            <a:r>
              <a:rPr spc="45" dirty="0"/>
              <a:t> </a:t>
            </a:r>
            <a:r>
              <a:rPr dirty="0"/>
              <a:t>É</a:t>
            </a:r>
            <a:r>
              <a:rPr spc="50" dirty="0"/>
              <a:t> </a:t>
            </a:r>
            <a:r>
              <a:rPr dirty="0"/>
              <a:t>entidade</a:t>
            </a:r>
            <a:r>
              <a:rPr spc="50" dirty="0"/>
              <a:t> </a:t>
            </a:r>
            <a:r>
              <a:rPr dirty="0"/>
              <a:t>idônea</a:t>
            </a:r>
            <a:r>
              <a:rPr spc="50" dirty="0"/>
              <a:t> </a:t>
            </a:r>
            <a:r>
              <a:rPr spc="-25" dirty="0"/>
              <a:t>com </a:t>
            </a:r>
            <a:r>
              <a:rPr dirty="0"/>
              <a:t>mais</a:t>
            </a:r>
            <a:r>
              <a:rPr spc="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dirty="0"/>
              <a:t>25</a:t>
            </a:r>
            <a:r>
              <a:rPr spc="25" dirty="0"/>
              <a:t> </a:t>
            </a:r>
            <a:r>
              <a:rPr dirty="0"/>
              <a:t>anos</a:t>
            </a:r>
            <a:r>
              <a:rPr spc="25" dirty="0"/>
              <a:t> </a:t>
            </a:r>
            <a:r>
              <a:rPr dirty="0"/>
              <a:t>de</a:t>
            </a:r>
            <a:r>
              <a:rPr spc="25" dirty="0"/>
              <a:t> </a:t>
            </a:r>
            <a:r>
              <a:rPr dirty="0"/>
              <a:t>experiência</a:t>
            </a:r>
            <a:r>
              <a:rPr spc="20" dirty="0"/>
              <a:t> </a:t>
            </a:r>
            <a:r>
              <a:rPr dirty="0"/>
              <a:t>nas</a:t>
            </a:r>
            <a:r>
              <a:rPr spc="25" dirty="0"/>
              <a:t> </a:t>
            </a:r>
            <a:r>
              <a:rPr dirty="0"/>
              <a:t>mais</a:t>
            </a:r>
            <a:r>
              <a:rPr spc="25" dirty="0"/>
              <a:t> </a:t>
            </a:r>
            <a:r>
              <a:rPr dirty="0"/>
              <a:t>diversas</a:t>
            </a:r>
            <a:r>
              <a:rPr spc="20" dirty="0"/>
              <a:t> </a:t>
            </a:r>
            <a:r>
              <a:rPr dirty="0"/>
              <a:t>vertentes</a:t>
            </a:r>
            <a:r>
              <a:rPr spc="25" dirty="0"/>
              <a:t> </a:t>
            </a:r>
            <a:r>
              <a:rPr dirty="0"/>
              <a:t>da</a:t>
            </a:r>
            <a:r>
              <a:rPr spc="25" dirty="0"/>
              <a:t> </a:t>
            </a:r>
            <a:r>
              <a:rPr spc="-20" dirty="0"/>
              <a:t>área </a:t>
            </a:r>
            <a:r>
              <a:rPr dirty="0"/>
              <a:t>de</a:t>
            </a:r>
            <a:r>
              <a:rPr spc="5" dirty="0"/>
              <a:t> </a:t>
            </a:r>
            <a:r>
              <a:rPr dirty="0"/>
              <a:t>saúde</a:t>
            </a:r>
            <a:r>
              <a:rPr spc="5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Estado</a:t>
            </a:r>
            <a:r>
              <a:rPr spc="5" dirty="0"/>
              <a:t> </a:t>
            </a:r>
            <a:r>
              <a:rPr dirty="0"/>
              <a:t>do</a:t>
            </a:r>
            <a:r>
              <a:rPr spc="5" dirty="0"/>
              <a:t> </a:t>
            </a:r>
            <a:r>
              <a:rPr dirty="0"/>
              <a:t>Ceará,</a:t>
            </a:r>
            <a:r>
              <a:rPr spc="5" dirty="0"/>
              <a:t> </a:t>
            </a:r>
            <a:r>
              <a:rPr dirty="0"/>
              <a:t>como</a:t>
            </a:r>
            <a:r>
              <a:rPr spc="5" dirty="0"/>
              <a:t> </a:t>
            </a:r>
            <a:r>
              <a:rPr dirty="0"/>
              <a:t>uma</a:t>
            </a:r>
            <a:r>
              <a:rPr spc="5" dirty="0"/>
              <a:t> </a:t>
            </a:r>
            <a:r>
              <a:rPr dirty="0"/>
              <a:t>empresa</a:t>
            </a:r>
            <a:r>
              <a:rPr spc="5" dirty="0"/>
              <a:t> </a:t>
            </a:r>
            <a:r>
              <a:rPr spc="-10" dirty="0"/>
              <a:t>compromissada </a:t>
            </a:r>
            <a:r>
              <a:rPr dirty="0"/>
              <a:t>com</a:t>
            </a:r>
            <a:r>
              <a:rPr spc="-5" dirty="0"/>
              <a:t> </a:t>
            </a:r>
            <a:r>
              <a:rPr dirty="0"/>
              <a:t>o</a:t>
            </a:r>
            <a:r>
              <a:rPr spc="10" dirty="0"/>
              <a:t> </a:t>
            </a:r>
            <a:r>
              <a:rPr dirty="0"/>
              <a:t>bom</a:t>
            </a:r>
            <a:r>
              <a:rPr spc="5" dirty="0"/>
              <a:t> </a:t>
            </a:r>
            <a:r>
              <a:rPr dirty="0"/>
              <a:t>atendimento</a:t>
            </a:r>
            <a:r>
              <a:rPr spc="5" dirty="0"/>
              <a:t> </a:t>
            </a:r>
            <a:r>
              <a:rPr dirty="0"/>
              <a:t>à</a:t>
            </a:r>
            <a:r>
              <a:rPr spc="5" dirty="0"/>
              <a:t> </a:t>
            </a:r>
            <a:r>
              <a:rPr dirty="0"/>
              <a:t>população</a:t>
            </a:r>
            <a:r>
              <a:rPr spc="10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com</a:t>
            </a:r>
            <a:r>
              <a:rPr spc="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valorização</a:t>
            </a:r>
            <a:r>
              <a:rPr spc="5" dirty="0"/>
              <a:t> </a:t>
            </a:r>
            <a:r>
              <a:rPr spc="-25" dirty="0"/>
              <a:t>do </a:t>
            </a:r>
            <a:r>
              <a:rPr dirty="0"/>
              <a:t>trabalho</a:t>
            </a:r>
            <a:r>
              <a:rPr spc="5" dirty="0"/>
              <a:t> </a:t>
            </a:r>
            <a:r>
              <a:rPr dirty="0"/>
              <a:t>dos</a:t>
            </a:r>
            <a:r>
              <a:rPr spc="5" dirty="0"/>
              <a:t> </a:t>
            </a:r>
            <a:r>
              <a:rPr dirty="0"/>
              <a:t>médicos</a:t>
            </a:r>
            <a:r>
              <a:rPr spc="5" dirty="0"/>
              <a:t> </a:t>
            </a:r>
            <a:r>
              <a:rPr spc="-10" dirty="0"/>
              <a:t>associados.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489" y="1581301"/>
            <a:ext cx="362077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Bem-vindos </a:t>
            </a:r>
            <a:r>
              <a:rPr sz="3950" b="1" spc="-50" dirty="0">
                <a:solidFill>
                  <a:srgbClr val="F9DFC8"/>
                </a:solidFill>
                <a:latin typeface="Merriweather Black"/>
                <a:cs typeface="Merriweather Black"/>
              </a:rPr>
              <a:t>à</a:t>
            </a:r>
            <a:endParaRPr sz="3950">
              <a:latin typeface="Merriweather Black"/>
              <a:cs typeface="Merriweather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8489" y="2249342"/>
            <a:ext cx="5662295" cy="1018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COOCIRURGE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7" name="object 7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5235"/>
            <a:ext cx="11298555" cy="20093940"/>
          </a:xfrm>
          <a:custGeom>
            <a:avLst/>
            <a:gdLst/>
            <a:ahLst/>
            <a:cxnLst/>
            <a:rect l="l" t="t" r="r" b="b"/>
            <a:pathLst>
              <a:path w="11298555" h="20093940">
                <a:moveTo>
                  <a:pt x="11298074" y="0"/>
                </a:moveTo>
                <a:lnTo>
                  <a:pt x="0" y="0"/>
                </a:lnTo>
                <a:lnTo>
                  <a:pt x="0" y="20093629"/>
                </a:lnTo>
                <a:lnTo>
                  <a:pt x="11298074" y="20093629"/>
                </a:lnTo>
                <a:lnTo>
                  <a:pt x="11298074" y="0"/>
                </a:lnTo>
                <a:close/>
              </a:path>
            </a:pathLst>
          </a:custGeom>
          <a:solidFill>
            <a:srgbClr val="F9D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489" y="1576104"/>
            <a:ext cx="6220460" cy="1018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EC7928"/>
                </a:solidFill>
              </a:rPr>
              <a:t>Nossa </a:t>
            </a:r>
            <a:r>
              <a:rPr spc="-10" dirty="0">
                <a:solidFill>
                  <a:srgbClr val="EC7928"/>
                </a:solidFill>
              </a:rPr>
              <a:t>História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489" y="2503824"/>
            <a:ext cx="546608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EC7928"/>
                </a:solidFill>
                <a:latin typeface="Merriweather Black"/>
                <a:cs typeface="Merriweather Black"/>
              </a:rPr>
              <a:t>25 Anos de </a:t>
            </a:r>
            <a:r>
              <a:rPr sz="3950" b="1" spc="-10" dirty="0">
                <a:solidFill>
                  <a:srgbClr val="EC7928"/>
                </a:solidFill>
                <a:latin typeface="Merriweather Black"/>
                <a:cs typeface="Merriweather Black"/>
              </a:rPr>
              <a:t>Dedicação </a:t>
            </a:r>
            <a:r>
              <a:rPr sz="3950" b="1" dirty="0">
                <a:solidFill>
                  <a:srgbClr val="EC7928"/>
                </a:solidFill>
                <a:latin typeface="Merriweather Black"/>
                <a:cs typeface="Merriweather Black"/>
              </a:rPr>
              <a:t>à Cirurgia </a:t>
            </a:r>
            <a:r>
              <a:rPr sz="3950" b="1" spc="-10" dirty="0">
                <a:solidFill>
                  <a:srgbClr val="EC7928"/>
                </a:solidFill>
                <a:latin typeface="Merriweather Black"/>
                <a:cs typeface="Merriweather Black"/>
              </a:rPr>
              <a:t>Cearense!</a:t>
            </a:r>
            <a:endParaRPr sz="3950">
              <a:latin typeface="Merriweather Black"/>
              <a:cs typeface="Merriweather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752" y="6630190"/>
            <a:ext cx="314388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1190">
              <a:lnSpc>
                <a:spcPct val="100000"/>
              </a:lnSpc>
              <a:spcBef>
                <a:spcPts val="105"/>
              </a:spcBef>
            </a:pP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25 </a:t>
            </a:r>
            <a:r>
              <a:rPr sz="3950" b="1" i="1" spc="-20" dirty="0">
                <a:solidFill>
                  <a:srgbClr val="436187"/>
                </a:solidFill>
                <a:latin typeface="Merriweather"/>
                <a:cs typeface="Merriweather"/>
              </a:rPr>
              <a:t>Anos </a:t>
            </a: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de </a:t>
            </a: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Dedicação</a:t>
            </a:r>
            <a:endParaRPr sz="3950">
              <a:latin typeface="Merriweather"/>
              <a:cs typeface="Merriweath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4940" y="10661565"/>
            <a:ext cx="345757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950" b="1" i="1" spc="-50" dirty="0">
                <a:solidFill>
                  <a:srgbClr val="436187"/>
                </a:solidFill>
                <a:latin typeface="Merriweather"/>
                <a:cs typeface="Merriweather"/>
              </a:rPr>
              <a:t>5</a:t>
            </a:r>
            <a:endParaRPr sz="395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Colaboradores</a:t>
            </a:r>
            <a:endParaRPr sz="3950">
              <a:latin typeface="Merriweather"/>
              <a:cs typeface="Merriweathe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6339" y="16397768"/>
            <a:ext cx="4077970" cy="23294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R$ </a:t>
            </a: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41.505.869,85</a:t>
            </a:r>
            <a:endParaRPr sz="3950" dirty="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Faturamento</a:t>
            </a:r>
            <a:endParaRPr lang="pt-BR" sz="3950" b="1" i="1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algn="ctr">
              <a:spcBef>
                <a:spcPts val="10"/>
              </a:spcBef>
            </a:pPr>
            <a:r>
              <a:rPr lang="pt-BR" sz="320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(Ano: 2023)</a:t>
            </a:r>
            <a:endParaRPr lang="pt-BR" sz="3200" dirty="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endParaRPr sz="3950" dirty="0">
              <a:latin typeface="Merriweather"/>
              <a:cs typeface="Merriweathe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35456" y="6630190"/>
            <a:ext cx="383984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860 </a:t>
            </a: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Cooperados</a:t>
            </a:r>
            <a:endParaRPr sz="3950" dirty="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pt-BR"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(</a:t>
            </a: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412 </a:t>
            </a:r>
            <a:r>
              <a:rPr sz="3950" b="1" i="1" spc="-10" dirty="0" err="1">
                <a:solidFill>
                  <a:srgbClr val="436187"/>
                </a:solidFill>
                <a:latin typeface="Merriweather"/>
                <a:cs typeface="Merriweather"/>
              </a:rPr>
              <a:t>Ativos</a:t>
            </a:r>
            <a:r>
              <a:rPr lang="pt-BR"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)</a:t>
            </a:r>
            <a:endParaRPr sz="3950" dirty="0">
              <a:latin typeface="Merriweather"/>
              <a:cs typeface="Merriweathe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9497" y="10661565"/>
            <a:ext cx="3051175" cy="1835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63855">
              <a:lnSpc>
                <a:spcPct val="100000"/>
              </a:lnSpc>
              <a:spcBef>
                <a:spcPts val="105"/>
              </a:spcBef>
            </a:pP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Contratos </a:t>
            </a: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24 Serviços </a:t>
            </a:r>
            <a:r>
              <a:rPr sz="3950" b="1" i="1" spc="-50" dirty="0">
                <a:solidFill>
                  <a:srgbClr val="436187"/>
                </a:solidFill>
                <a:latin typeface="Merriweather"/>
                <a:cs typeface="Merriweather"/>
              </a:rPr>
              <a:t>e</a:t>
            </a:r>
            <a:endParaRPr sz="3950">
              <a:latin typeface="Merriweather"/>
              <a:cs typeface="Merriweather"/>
            </a:endParaRPr>
          </a:p>
          <a:p>
            <a:pPr marL="133350">
              <a:lnSpc>
                <a:spcPct val="100000"/>
              </a:lnSpc>
              <a:spcBef>
                <a:spcPts val="20"/>
              </a:spcBef>
            </a:pP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9 </a:t>
            </a: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convênios</a:t>
            </a:r>
            <a:endParaRPr sz="3950">
              <a:latin typeface="Merriweather"/>
              <a:cs typeface="Merriweathe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070" y="14958817"/>
            <a:ext cx="4758690" cy="3660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950" b="1" i="1" spc="-25" dirty="0">
                <a:solidFill>
                  <a:srgbClr val="436187"/>
                </a:solidFill>
                <a:latin typeface="Merriweather"/>
                <a:cs typeface="Merriweather"/>
              </a:rPr>
              <a:t>90%</a:t>
            </a:r>
            <a:endParaRPr sz="3950" dirty="0">
              <a:latin typeface="Merriweather"/>
              <a:cs typeface="Merriweather"/>
            </a:endParaRPr>
          </a:p>
          <a:p>
            <a:pPr marL="688340" marR="681355" algn="ctr">
              <a:lnSpc>
                <a:spcPct val="100000"/>
              </a:lnSpc>
              <a:spcBef>
                <a:spcPts val="10"/>
              </a:spcBef>
            </a:pP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Repasse </a:t>
            </a:r>
            <a:r>
              <a:rPr sz="3950" b="1" i="1" spc="-25" dirty="0">
                <a:solidFill>
                  <a:srgbClr val="436187"/>
                </a:solidFill>
                <a:latin typeface="Merriweather"/>
                <a:cs typeface="Merriweather"/>
              </a:rPr>
              <a:t>aos </a:t>
            </a: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Cooperados </a:t>
            </a: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86,6% </a:t>
            </a:r>
            <a:r>
              <a:rPr sz="395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repasse</a:t>
            </a:r>
            <a:endParaRPr sz="3950" dirty="0"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3950" b="1" i="1" dirty="0">
                <a:solidFill>
                  <a:srgbClr val="436187"/>
                </a:solidFill>
                <a:latin typeface="Merriweather"/>
                <a:cs typeface="Merriweather"/>
              </a:rPr>
              <a:t>direto e 3,4% </a:t>
            </a:r>
            <a:r>
              <a:rPr sz="3950" b="1" i="1" spc="-10" dirty="0" err="1">
                <a:solidFill>
                  <a:srgbClr val="436187"/>
                </a:solidFill>
                <a:latin typeface="Merriweather"/>
                <a:cs typeface="Merriweather"/>
              </a:rPr>
              <a:t>sobras</a:t>
            </a:r>
            <a:endParaRPr lang="pt-BR" sz="3950" b="1" i="1" spc="-10" dirty="0">
              <a:solidFill>
                <a:srgbClr val="436187"/>
              </a:solidFill>
              <a:latin typeface="Merriweather"/>
              <a:cs typeface="Merriweather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lang="pt-BR" sz="3200" b="1" i="1" spc="-10" dirty="0">
                <a:solidFill>
                  <a:srgbClr val="436187"/>
                </a:solidFill>
                <a:latin typeface="Merriweather"/>
                <a:cs typeface="Merriweather"/>
              </a:rPr>
              <a:t>(Ano: 2023)</a:t>
            </a:r>
            <a:endParaRPr sz="3200" dirty="0">
              <a:latin typeface="Merriweather"/>
              <a:cs typeface="Merriweathe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58864" y="19944418"/>
            <a:ext cx="1078865" cy="160020"/>
          </a:xfrm>
          <a:custGeom>
            <a:avLst/>
            <a:gdLst/>
            <a:ahLst/>
            <a:cxnLst/>
            <a:rect l="l" t="t" r="r" b="b"/>
            <a:pathLst>
              <a:path w="1078865" h="160019">
                <a:moveTo>
                  <a:pt x="0" y="159681"/>
                </a:moveTo>
                <a:lnTo>
                  <a:pt x="1078501" y="159681"/>
                </a:lnTo>
                <a:lnTo>
                  <a:pt x="1078501" y="0"/>
                </a:lnTo>
                <a:lnTo>
                  <a:pt x="0" y="0"/>
                </a:lnTo>
                <a:lnTo>
                  <a:pt x="0" y="159681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58864" y="19714060"/>
            <a:ext cx="1078865" cy="68580"/>
          </a:xfrm>
          <a:custGeom>
            <a:avLst/>
            <a:gdLst/>
            <a:ahLst/>
            <a:cxnLst/>
            <a:rect l="l" t="t" r="r" b="b"/>
            <a:pathLst>
              <a:path w="1078865" h="68580">
                <a:moveTo>
                  <a:pt x="0" y="68060"/>
                </a:moveTo>
                <a:lnTo>
                  <a:pt x="1078501" y="68060"/>
                </a:lnTo>
                <a:lnTo>
                  <a:pt x="1078501" y="0"/>
                </a:lnTo>
                <a:lnTo>
                  <a:pt x="0" y="0"/>
                </a:lnTo>
                <a:lnTo>
                  <a:pt x="0" y="68060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58864" y="18941831"/>
            <a:ext cx="1078865" cy="610235"/>
          </a:xfrm>
          <a:custGeom>
            <a:avLst/>
            <a:gdLst/>
            <a:ahLst/>
            <a:cxnLst/>
            <a:rect l="l" t="t" r="r" b="b"/>
            <a:pathLst>
              <a:path w="1078865" h="610234">
                <a:moveTo>
                  <a:pt x="0" y="609929"/>
                </a:moveTo>
                <a:lnTo>
                  <a:pt x="1078501" y="609929"/>
                </a:lnTo>
                <a:lnTo>
                  <a:pt x="1078501" y="0"/>
                </a:lnTo>
                <a:lnTo>
                  <a:pt x="0" y="0"/>
                </a:lnTo>
                <a:lnTo>
                  <a:pt x="0" y="609929"/>
                </a:lnTo>
                <a:close/>
              </a:path>
            </a:pathLst>
          </a:custGeom>
          <a:solidFill>
            <a:srgbClr val="EC79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000" y="4372295"/>
            <a:ext cx="1989457" cy="199852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1463" y="8481417"/>
            <a:ext cx="1790521" cy="179052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2820" y="12910601"/>
            <a:ext cx="1507807" cy="15078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2804" y="4617660"/>
            <a:ext cx="1748637" cy="174863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48816" y="8387179"/>
            <a:ext cx="1896613" cy="188475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38486" y="13664505"/>
            <a:ext cx="1517281" cy="1507807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82930">
              <a:lnSpc>
                <a:spcPct val="100200"/>
              </a:lnSpc>
              <a:spcBef>
                <a:spcPts val="95"/>
              </a:spcBef>
            </a:pPr>
            <a:r>
              <a:rPr spc="-10" dirty="0"/>
              <a:t>Estrutura Organizacional</a:t>
            </a:r>
          </a:p>
          <a:p>
            <a:pPr marL="12700">
              <a:lnSpc>
                <a:spcPts val="4240"/>
              </a:lnSpc>
            </a:pPr>
            <a:r>
              <a:rPr sz="3950" dirty="0"/>
              <a:t>Nossa Equipe, Nossa </a:t>
            </a:r>
            <a:r>
              <a:rPr sz="3950" spc="-10" dirty="0"/>
              <a:t>Força!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641578" y="5353835"/>
            <a:ext cx="5126990" cy="4171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Diretor-</a:t>
            </a: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Presidente:</a:t>
            </a:r>
            <a:endParaRPr sz="24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Lívio</a:t>
            </a:r>
            <a:r>
              <a:rPr sz="2450" spc="4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Lobo</a:t>
            </a:r>
            <a:r>
              <a:rPr sz="2450" spc="4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Fernandes</a:t>
            </a:r>
            <a:r>
              <a:rPr sz="2450" spc="4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Vieira</a:t>
            </a:r>
            <a:endParaRPr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Diretor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Financeiro:</a:t>
            </a:r>
            <a:endParaRPr sz="24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Renato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Monteiro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Callado</a:t>
            </a:r>
            <a:endParaRPr sz="2450" dirty="0">
              <a:latin typeface="Merriweather"/>
              <a:cs typeface="Merriweather"/>
            </a:endParaRPr>
          </a:p>
          <a:p>
            <a:pPr marL="12700" marR="5080">
              <a:lnSpc>
                <a:spcPts val="2970"/>
              </a:lnSpc>
              <a:spcBef>
                <a:spcPts val="95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Diretor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Técnico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Administrativo: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Marcelo</a:t>
            </a:r>
            <a:r>
              <a:rPr sz="2450" spc="-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Vasconcelos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Castro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Conselho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de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administração: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Adriane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Mary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Pereira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Pimentel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Lidiane</a:t>
            </a:r>
            <a:r>
              <a:rPr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Quaresma</a:t>
            </a:r>
            <a:r>
              <a:rPr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Pinto</a:t>
            </a:r>
            <a:r>
              <a:rPr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Bezerra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Rommel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Reno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Porcino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Reinaldo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João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Odilo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Gonçalves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Pinto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578" y="11075965"/>
            <a:ext cx="5143500" cy="2287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54330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Rodrigo</a:t>
            </a:r>
            <a:r>
              <a:rPr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Martins</a:t>
            </a:r>
            <a:r>
              <a:rPr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Paiva</a:t>
            </a:r>
            <a:r>
              <a:rPr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Sales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Afrânio</a:t>
            </a:r>
            <a:r>
              <a:rPr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Tavares</a:t>
            </a:r>
            <a:r>
              <a:rPr sz="2450" spc="5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André</a:t>
            </a:r>
            <a:endParaRPr sz="2450" dirty="0">
              <a:latin typeface="Merriweather"/>
              <a:cs typeface="Merriweather"/>
            </a:endParaRPr>
          </a:p>
          <a:p>
            <a:pPr marL="12700" marR="5080">
              <a:lnSpc>
                <a:spcPts val="2970"/>
              </a:lnSpc>
              <a:spcBef>
                <a:spcPts val="95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Daniel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Pereira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Alencar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Araripe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Valdenor</a:t>
            </a:r>
            <a:r>
              <a:rPr sz="2450" spc="-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Noves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Feitosa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Junior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Jefferson</a:t>
            </a:r>
            <a:r>
              <a:rPr sz="2450" spc="2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Menezes</a:t>
            </a:r>
            <a:r>
              <a:rPr sz="2450" spc="2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Viana</a:t>
            </a:r>
            <a:r>
              <a:rPr sz="2450" spc="3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Santos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Nathálya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de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Souza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Gonçalves</a:t>
            </a:r>
            <a:endParaRPr sz="2450" dirty="0">
              <a:latin typeface="Merriweather"/>
              <a:cs typeface="Merriweathe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578" y="15498238"/>
            <a:ext cx="4520565" cy="34470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Gerente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Administrativa:</a:t>
            </a:r>
            <a:endParaRPr sz="24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Olga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25" dirty="0">
                <a:solidFill>
                  <a:srgbClr val="F9DFC8"/>
                </a:solidFill>
                <a:latin typeface="Merriweather"/>
                <a:cs typeface="Merriweather"/>
              </a:rPr>
              <a:t>Lú</a:t>
            </a:r>
            <a:endParaRPr sz="2450" dirty="0">
              <a:latin typeface="Merriweather"/>
              <a:cs typeface="Merriweather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Supervisora</a:t>
            </a:r>
            <a:r>
              <a:rPr sz="2450" b="1" spc="14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Administrativa:</a:t>
            </a:r>
            <a:endParaRPr sz="24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Katiane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20" dirty="0">
                <a:solidFill>
                  <a:srgbClr val="F9DFC8"/>
                </a:solidFill>
                <a:latin typeface="Merriweather"/>
                <a:cs typeface="Merriweather"/>
              </a:rPr>
              <a:t>Melo</a:t>
            </a:r>
            <a:endParaRPr sz="2450" dirty="0">
              <a:latin typeface="Merriweather"/>
              <a:cs typeface="Merriweather"/>
            </a:endParaRPr>
          </a:p>
          <a:p>
            <a:pPr marL="12700" marR="257175">
              <a:lnSpc>
                <a:spcPts val="2970"/>
              </a:lnSpc>
              <a:spcBef>
                <a:spcPts val="105"/>
              </a:spcBef>
            </a:pPr>
            <a:r>
              <a:rPr sz="2450" b="1" dirty="0" err="1">
                <a:solidFill>
                  <a:srgbClr val="F9DFC8"/>
                </a:solidFill>
                <a:latin typeface="Merriweather Black"/>
                <a:cs typeface="Merriweather Black"/>
              </a:rPr>
              <a:t>Supervisora</a:t>
            </a:r>
            <a:r>
              <a:rPr sz="2450" b="1" spc="70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Faturamento</a:t>
            </a:r>
            <a:r>
              <a:rPr sz="2450" b="1" spc="-50" dirty="0">
                <a:solidFill>
                  <a:srgbClr val="F9DFC8"/>
                </a:solidFill>
                <a:latin typeface="Merriweather Black"/>
                <a:cs typeface="Merriweather Black"/>
              </a:rPr>
              <a:t>: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Liliane</a:t>
            </a:r>
            <a:r>
              <a:rPr sz="2450" spc="80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Albuquerque </a:t>
            </a:r>
            <a:r>
              <a:rPr sz="2450" b="1" dirty="0">
                <a:solidFill>
                  <a:srgbClr val="F9DFC8"/>
                </a:solidFill>
                <a:latin typeface="Merriweather Black"/>
                <a:cs typeface="Merriweather Black"/>
              </a:rPr>
              <a:t>Assistente</a:t>
            </a:r>
            <a:r>
              <a:rPr sz="2450" b="1" spc="5" dirty="0">
                <a:solidFill>
                  <a:srgbClr val="F9DFC8"/>
                </a:solidFill>
                <a:latin typeface="Merriweather Black"/>
                <a:cs typeface="Merriweather Black"/>
              </a:rPr>
              <a:t> </a:t>
            </a: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Administrativa: </a:t>
            </a: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Thaís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20" dirty="0">
                <a:solidFill>
                  <a:srgbClr val="F9DFC8"/>
                </a:solidFill>
                <a:latin typeface="Merriweather"/>
                <a:cs typeface="Merriweather"/>
              </a:rPr>
              <a:t>Lima</a:t>
            </a:r>
            <a:endParaRPr sz="2450" dirty="0">
              <a:latin typeface="Merriweather"/>
              <a:cs typeface="Merriweather"/>
            </a:endParaRPr>
          </a:p>
          <a:p>
            <a:pPr marL="12700">
              <a:lnSpc>
                <a:spcPts val="2860"/>
              </a:lnSpc>
            </a:pPr>
            <a:r>
              <a:rPr sz="24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Contínuo:</a:t>
            </a:r>
            <a:endParaRPr sz="2450" dirty="0">
              <a:latin typeface="Merriweather Black"/>
              <a:cs typeface="Merriweather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578" y="18890806"/>
            <a:ext cx="31305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dirty="0">
                <a:solidFill>
                  <a:srgbClr val="F9DFC8"/>
                </a:solidFill>
                <a:latin typeface="Merriweather"/>
                <a:cs typeface="Merriweather"/>
              </a:rPr>
              <a:t>Sebastião</a:t>
            </a:r>
            <a:r>
              <a:rPr sz="2450" spc="5" dirty="0">
                <a:solidFill>
                  <a:srgbClr val="F9DFC8"/>
                </a:solidFill>
                <a:latin typeface="Merriweather"/>
                <a:cs typeface="Merriweather"/>
              </a:rPr>
              <a:t> </a:t>
            </a:r>
            <a:r>
              <a:rPr sz="2450" spc="-10" dirty="0">
                <a:solidFill>
                  <a:srgbClr val="F9DFC8"/>
                </a:solidFill>
                <a:latin typeface="Merriweather"/>
                <a:cs typeface="Merriweather"/>
              </a:rPr>
              <a:t>Fontenele</a:t>
            </a:r>
            <a:endParaRPr sz="2450">
              <a:latin typeface="Merriweather"/>
              <a:cs typeface="Merriweathe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021" y="5796039"/>
            <a:ext cx="273367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Diretoria</a:t>
            </a:r>
            <a:endParaRPr sz="39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i="1" dirty="0">
                <a:solidFill>
                  <a:srgbClr val="F9DFC8"/>
                </a:solidFill>
                <a:latin typeface="Merriweather"/>
                <a:cs typeface="Merriweather"/>
              </a:rPr>
              <a:t>2024-</a:t>
            </a:r>
            <a:r>
              <a:rPr sz="3950" i="1" spc="-20" dirty="0">
                <a:solidFill>
                  <a:srgbClr val="F9DFC8"/>
                </a:solidFill>
                <a:latin typeface="Merriweather"/>
                <a:cs typeface="Merriweather"/>
              </a:rPr>
              <a:t>2027</a:t>
            </a:r>
            <a:endParaRPr sz="3950" dirty="0">
              <a:latin typeface="Merriweather"/>
              <a:cs typeface="Merriweathe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922" y="11603650"/>
            <a:ext cx="400748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Conselho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Fiscal</a:t>
            </a:r>
            <a:endParaRPr sz="3950" dirty="0">
              <a:latin typeface="Merriweather Black"/>
              <a:cs typeface="Merriweather Black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950" i="1" dirty="0">
                <a:solidFill>
                  <a:srgbClr val="F9DFC8"/>
                </a:solidFill>
                <a:latin typeface="Merriweather"/>
                <a:cs typeface="Merriweather"/>
              </a:rPr>
              <a:t>2024-</a:t>
            </a:r>
            <a:r>
              <a:rPr sz="3950" i="1" spc="-20" dirty="0">
                <a:solidFill>
                  <a:srgbClr val="F9DFC8"/>
                </a:solidFill>
                <a:latin typeface="Merriweather"/>
                <a:cs typeface="Merriweather"/>
              </a:rPr>
              <a:t>2025</a:t>
            </a:r>
            <a:endParaRPr sz="3950" dirty="0">
              <a:latin typeface="Merriweather"/>
              <a:cs typeface="Merriweathe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615" y="16164729"/>
            <a:ext cx="390969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Administrativo</a:t>
            </a:r>
            <a:endParaRPr sz="3950" dirty="0">
              <a:latin typeface="Merriweather Black"/>
              <a:cs typeface="Merriweather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696039" y="19551760"/>
            <a:ext cx="1193800" cy="552450"/>
            <a:chOff x="9696039" y="19551760"/>
            <a:chExt cx="1193800" cy="552450"/>
          </a:xfrm>
        </p:grpSpPr>
        <p:sp>
          <p:nvSpPr>
            <p:cNvPr id="11" name="object 11"/>
            <p:cNvSpPr/>
            <p:nvPr/>
          </p:nvSpPr>
          <p:spPr>
            <a:xfrm>
              <a:off x="9758858" y="19714069"/>
              <a:ext cx="1078865" cy="390525"/>
            </a:xfrm>
            <a:custGeom>
              <a:avLst/>
              <a:gdLst/>
              <a:ahLst/>
              <a:cxnLst/>
              <a:rect l="l" t="t" r="r" b="b"/>
              <a:pathLst>
                <a:path w="1078865" h="390525">
                  <a:moveTo>
                    <a:pt x="1078496" y="230352"/>
                  </a:moveTo>
                  <a:lnTo>
                    <a:pt x="0" y="230352"/>
                  </a:lnTo>
                  <a:lnTo>
                    <a:pt x="0" y="390029"/>
                  </a:lnTo>
                  <a:lnTo>
                    <a:pt x="1078496" y="390029"/>
                  </a:lnTo>
                  <a:lnTo>
                    <a:pt x="1078496" y="230352"/>
                  </a:lnTo>
                  <a:close/>
                </a:path>
                <a:path w="1078865" h="390525">
                  <a:moveTo>
                    <a:pt x="1078496" y="0"/>
                  </a:moveTo>
                  <a:lnTo>
                    <a:pt x="0" y="0"/>
                  </a:lnTo>
                  <a:lnTo>
                    <a:pt x="0" y="68059"/>
                  </a:lnTo>
                  <a:lnTo>
                    <a:pt x="1078496" y="68059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758864" y="18941831"/>
            <a:ext cx="1078865" cy="610235"/>
          </a:xfrm>
          <a:prstGeom prst="rect">
            <a:avLst/>
          </a:prstGeom>
          <a:solidFill>
            <a:srgbClr val="EC7928"/>
          </a:solidFill>
        </p:spPr>
        <p:txBody>
          <a:bodyPr vert="horz" wrap="square" lIns="0" tIns="4699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370"/>
              </a:spcBef>
            </a:pPr>
            <a:r>
              <a:rPr sz="3450" b="1" spc="-50" dirty="0">
                <a:solidFill>
                  <a:srgbClr val="F9DFC8"/>
                </a:solidFill>
                <a:latin typeface="Merriweather Black"/>
                <a:cs typeface="Merriweather Black"/>
              </a:rPr>
              <a:t>7</a:t>
            </a:r>
            <a:endParaRPr sz="3450">
              <a:latin typeface="Merriweather Black"/>
              <a:cs typeface="Merriweather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189" y="7155290"/>
            <a:ext cx="4764252" cy="229488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189" y="17135603"/>
            <a:ext cx="4764252" cy="2104647"/>
          </a:xfrm>
          <a:prstGeom prst="rect">
            <a:avLst/>
          </a:prstGeom>
        </p:spPr>
      </p:pic>
      <p:pic>
        <p:nvPicPr>
          <p:cNvPr id="16" name="object 3">
            <a:extLst>
              <a:ext uri="{FF2B5EF4-FFF2-40B4-BE49-F238E27FC236}">
                <a16:creationId xmlns:a16="http://schemas.microsoft.com/office/drawing/2014/main" id="{0F30785D-F18B-7563-7338-2AF1504EDEEE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67" b="99792" l="278" r="90000">
                        <a14:foregroundMark x1="11481" y1="86615" x2="11481" y2="86615"/>
                        <a14:foregroundMark x1="36296" y1="68385" x2="36296" y2="68385"/>
                        <a14:foregroundMark x1="43981" y1="68385" x2="43981" y2="68385"/>
                        <a14:foregroundMark x1="42870" y1="98125" x2="42870" y2="98125"/>
                        <a14:foregroundMark x1="34074" y1="97448" x2="47870" y2="99792"/>
                        <a14:foregroundMark x1="13056" y1="92031" x2="9259" y2="79167"/>
                        <a14:foregroundMark x1="25741" y1="99792" x2="27870" y2="95625"/>
                        <a14:foregroundMark x1="27870" y1="95625" x2="25926" y2="84063"/>
                        <a14:foregroundMark x1="25926" y1="84063" x2="13981" y2="78490"/>
                        <a14:foregroundMark x1="13981" y1="78490" x2="370" y2="77135"/>
                        <a14:foregroundMark x1="32407" y1="66667" x2="32407" y2="66667"/>
                        <a14:foregroundMark x1="36296" y1="67708" x2="27407" y2="67708"/>
                      </a14:backgroundRemoval>
                    </a14:imgEffect>
                  </a14:imgLayer>
                </a14:imgProps>
              </a:ext>
            </a:extLst>
          </a:blip>
          <a:srcRect t="65951" r="46402"/>
          <a:stretch/>
        </p:blipFill>
        <p:spPr>
          <a:xfrm rot="5400000" flipV="1">
            <a:off x="7714697" y="-165653"/>
            <a:ext cx="3408568" cy="37680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08715" cy="20104100"/>
          </a:xfrm>
          <a:custGeom>
            <a:avLst/>
            <a:gdLst/>
            <a:ahLst/>
            <a:cxnLst/>
            <a:rect l="l" t="t" r="r" b="b"/>
            <a:pathLst>
              <a:path w="11308715" h="20104100">
                <a:moveTo>
                  <a:pt x="11308556" y="0"/>
                </a:moveTo>
                <a:lnTo>
                  <a:pt x="0" y="0"/>
                </a:lnTo>
                <a:lnTo>
                  <a:pt x="0" y="20104099"/>
                </a:lnTo>
                <a:lnTo>
                  <a:pt x="11308556" y="20104099"/>
                </a:lnTo>
                <a:lnTo>
                  <a:pt x="11308556" y="0"/>
                </a:lnTo>
                <a:close/>
              </a:path>
            </a:pathLst>
          </a:custGeom>
          <a:solidFill>
            <a:srgbClr val="F9DF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489" y="1576104"/>
            <a:ext cx="7261225" cy="1018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Nossa </a:t>
            </a:r>
            <a:r>
              <a:rPr spc="-10" dirty="0"/>
              <a:t>Identidade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8489" y="2503824"/>
            <a:ext cx="7787640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Compromisso com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excelência, </a:t>
            </a: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técnica 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transparência!</a:t>
            </a:r>
            <a:endParaRPr sz="3950">
              <a:latin typeface="Merriweather Black"/>
              <a:cs typeface="Merriweather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696039" y="18941831"/>
            <a:ext cx="1193800" cy="1162685"/>
            <a:chOff x="9696039" y="18941831"/>
            <a:chExt cx="1193800" cy="1162685"/>
          </a:xfrm>
        </p:grpSpPr>
        <p:sp>
          <p:nvSpPr>
            <p:cNvPr id="11" name="object 11"/>
            <p:cNvSpPr/>
            <p:nvPr/>
          </p:nvSpPr>
          <p:spPr>
            <a:xfrm>
              <a:off x="9758858" y="18941833"/>
              <a:ext cx="1078865" cy="1162685"/>
            </a:xfrm>
            <a:custGeom>
              <a:avLst/>
              <a:gdLst/>
              <a:ahLst/>
              <a:cxnLst/>
              <a:rect l="l" t="t" r="r" b="b"/>
              <a:pathLst>
                <a:path w="1078865" h="1162684">
                  <a:moveTo>
                    <a:pt x="1078496" y="1002588"/>
                  </a:moveTo>
                  <a:lnTo>
                    <a:pt x="0" y="1002588"/>
                  </a:lnTo>
                  <a:lnTo>
                    <a:pt x="0" y="1162265"/>
                  </a:lnTo>
                  <a:lnTo>
                    <a:pt x="1078496" y="1162265"/>
                  </a:lnTo>
                  <a:lnTo>
                    <a:pt x="1078496" y="1002588"/>
                  </a:lnTo>
                  <a:close/>
                </a:path>
                <a:path w="1078865" h="1162684">
                  <a:moveTo>
                    <a:pt x="1078496" y="772236"/>
                  </a:moveTo>
                  <a:lnTo>
                    <a:pt x="0" y="772236"/>
                  </a:lnTo>
                  <a:lnTo>
                    <a:pt x="0" y="840295"/>
                  </a:lnTo>
                  <a:lnTo>
                    <a:pt x="1078496" y="840295"/>
                  </a:lnTo>
                  <a:lnTo>
                    <a:pt x="1078496" y="772236"/>
                  </a:lnTo>
                  <a:close/>
                </a:path>
                <a:path w="1078865" h="1162684">
                  <a:moveTo>
                    <a:pt x="1078496" y="0"/>
                  </a:moveTo>
                  <a:lnTo>
                    <a:pt x="0" y="0"/>
                  </a:lnTo>
                  <a:lnTo>
                    <a:pt x="0" y="609930"/>
                  </a:lnTo>
                  <a:lnTo>
                    <a:pt x="1078496" y="609930"/>
                  </a:lnTo>
                  <a:lnTo>
                    <a:pt x="1078496" y="0"/>
                  </a:lnTo>
                  <a:close/>
                </a:path>
              </a:pathLst>
            </a:custGeom>
            <a:solidFill>
              <a:srgbClr val="EC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96031" y="19551763"/>
              <a:ext cx="1193800" cy="393065"/>
            </a:xfrm>
            <a:custGeom>
              <a:avLst/>
              <a:gdLst/>
              <a:ahLst/>
              <a:cxnLst/>
              <a:rect l="l" t="t" r="r" b="b"/>
              <a:pathLst>
                <a:path w="1193800" h="393065">
                  <a:moveTo>
                    <a:pt x="1193685" y="230365"/>
                  </a:moveTo>
                  <a:lnTo>
                    <a:pt x="0" y="230365"/>
                  </a:lnTo>
                  <a:lnTo>
                    <a:pt x="0" y="392658"/>
                  </a:lnTo>
                  <a:lnTo>
                    <a:pt x="1193685" y="392658"/>
                  </a:lnTo>
                  <a:lnTo>
                    <a:pt x="1193685" y="230365"/>
                  </a:lnTo>
                  <a:close/>
                </a:path>
                <a:path w="1193800" h="393065">
                  <a:moveTo>
                    <a:pt x="1193685" y="0"/>
                  </a:moveTo>
                  <a:lnTo>
                    <a:pt x="0" y="0"/>
                  </a:lnTo>
                  <a:lnTo>
                    <a:pt x="0" y="162306"/>
                  </a:lnTo>
                  <a:lnTo>
                    <a:pt x="1193685" y="162306"/>
                  </a:lnTo>
                  <a:lnTo>
                    <a:pt x="1193685" y="0"/>
                  </a:lnTo>
                  <a:close/>
                </a:path>
              </a:pathLst>
            </a:custGeom>
            <a:solidFill>
              <a:srgbClr val="F9DF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127444" y="18981483"/>
            <a:ext cx="310515" cy="5784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450" b="1" spc="-50" dirty="0">
                <a:solidFill>
                  <a:srgbClr val="F9DFC8"/>
                </a:solidFill>
                <a:latin typeface="Merriweather Black"/>
                <a:cs typeface="Merriweather Black"/>
              </a:rPr>
              <a:t>8</a:t>
            </a:r>
            <a:endParaRPr sz="3450">
              <a:latin typeface="Merriweather Black"/>
              <a:cs typeface="Merriweather Black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9B52D8B-A33A-ABD8-581D-D8D243444BFC}"/>
              </a:ext>
            </a:extLst>
          </p:cNvPr>
          <p:cNvSpPr/>
          <p:nvPr/>
        </p:nvSpPr>
        <p:spPr>
          <a:xfrm>
            <a:off x="774960" y="4744680"/>
            <a:ext cx="4230370" cy="469776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Missão</a:t>
            </a:r>
          </a:p>
          <a:p>
            <a:pPr algn="ctr"/>
            <a:endParaRPr lang="pt-BR" sz="3600" b="1" i="1" spc="-10" dirty="0">
              <a:solidFill>
                <a:srgbClr val="F9DFC8"/>
              </a:solidFill>
              <a:latin typeface="Merriweather Black"/>
              <a:cs typeface="Merriweather Black"/>
            </a:endParaRPr>
          </a:p>
          <a:p>
            <a:pPr algn="ctr"/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Valorizar</a:t>
            </a:r>
            <a:r>
              <a:rPr lang="pt-BR" sz="2400" b="1" spc="-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a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cirurgia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oferecendo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mercado</a:t>
            </a:r>
            <a:r>
              <a:rPr lang="pt-BR" sz="2400" b="1" spc="6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de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trabalho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para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spc="-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o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cirurgião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cearense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spc="-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e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entregando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serviços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spc="-2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de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excelência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para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nossos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clientes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e</a:t>
            </a:r>
            <a:r>
              <a:rPr lang="pt-BR" sz="2400" b="1" spc="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400" b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cooperados.</a:t>
            </a:r>
            <a:endParaRPr lang="pt-BR" sz="2400" dirty="0">
              <a:latin typeface="Merriweather" panose="00000500000000000000" pitchFamily="2" charset="0"/>
              <a:cs typeface="Merriweather Black"/>
            </a:endParaRPr>
          </a:p>
          <a:p>
            <a:pPr algn="ctr"/>
            <a:endParaRPr lang="pt-BR" dirty="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9C38F5D-C51E-DAB9-2F5E-F9F39B2A39BC}"/>
              </a:ext>
            </a:extLst>
          </p:cNvPr>
          <p:cNvSpPr/>
          <p:nvPr/>
        </p:nvSpPr>
        <p:spPr>
          <a:xfrm>
            <a:off x="6244352" y="4744681"/>
            <a:ext cx="4230370" cy="46977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i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Visão</a:t>
            </a:r>
          </a:p>
          <a:p>
            <a:pPr algn="ctr"/>
            <a:endParaRPr lang="pt-BR" sz="2400" b="1" i="1" spc="-10" dirty="0">
              <a:solidFill>
                <a:srgbClr val="F9DFC8"/>
              </a:solidFill>
              <a:latin typeface="Merriweather Black"/>
              <a:cs typeface="Merriweather Black"/>
            </a:endParaRPr>
          </a:p>
          <a:p>
            <a:pPr algn="ctr"/>
            <a:r>
              <a:rPr lang="pt-BR" sz="2400" b="1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Tornar-se a maior referência em cooperativismo frente a seus cooperados até 2027.</a:t>
            </a:r>
          </a:p>
          <a:p>
            <a:pPr algn="ctr"/>
            <a:endParaRPr lang="pt-BR" sz="2400" dirty="0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D38FBEEC-F5A6-03C9-1E47-D0BA113513F4}"/>
              </a:ext>
            </a:extLst>
          </p:cNvPr>
          <p:cNvSpPr/>
          <p:nvPr/>
        </p:nvSpPr>
        <p:spPr>
          <a:xfrm>
            <a:off x="774960" y="9804247"/>
            <a:ext cx="4230370" cy="30480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1675"/>
              </a:spcBef>
            </a:pPr>
            <a:r>
              <a:rPr lang="pt-BR" sz="3600" b="1" i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Propósito</a:t>
            </a:r>
            <a:endParaRPr lang="pt-BR" sz="3600" dirty="0">
              <a:latin typeface="Merriweather Black"/>
              <a:cs typeface="Merriweather Black"/>
            </a:endParaRPr>
          </a:p>
          <a:p>
            <a:pPr marL="188595" marR="180975" algn="ctr">
              <a:lnSpc>
                <a:spcPct val="101000"/>
              </a:lnSpc>
              <a:spcBef>
                <a:spcPts val="4175"/>
              </a:spcBef>
            </a:pPr>
            <a:r>
              <a:rPr lang="pt-BR" sz="28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Unindo</a:t>
            </a:r>
            <a:r>
              <a:rPr lang="pt-BR" sz="2800" b="1" spc="3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8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para</a:t>
            </a:r>
            <a:r>
              <a:rPr lang="pt-BR" sz="2800" b="1" spc="3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800" b="1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fortalecer</a:t>
            </a:r>
            <a:r>
              <a:rPr lang="pt-BR" sz="2800" b="1" spc="35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 </a:t>
            </a:r>
            <a:r>
              <a:rPr lang="pt-BR" sz="2800" b="1" spc="-5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a </a:t>
            </a:r>
            <a:r>
              <a:rPr lang="pt-BR" sz="2800" b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cirurgia.</a:t>
            </a:r>
            <a:endParaRPr lang="pt-BR" sz="2800" dirty="0">
              <a:latin typeface="Merriweather" panose="00000500000000000000" pitchFamily="2" charset="0"/>
              <a:cs typeface="Merriweather Black"/>
            </a:endParaRPr>
          </a:p>
          <a:p>
            <a:pPr algn="ctr"/>
            <a:endParaRPr lang="pt-BR" dirty="0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E33C42C-9649-F5AB-B8AF-C1EE39936D2C}"/>
              </a:ext>
            </a:extLst>
          </p:cNvPr>
          <p:cNvSpPr/>
          <p:nvPr/>
        </p:nvSpPr>
        <p:spPr>
          <a:xfrm>
            <a:off x="6244352" y="9804247"/>
            <a:ext cx="4230370" cy="84760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 b="1" spc="-10" dirty="0">
              <a:solidFill>
                <a:srgbClr val="F9DFC8"/>
              </a:solidFill>
              <a:latin typeface="Merriweather Black"/>
              <a:cs typeface="Merriweather Black"/>
            </a:endParaRPr>
          </a:p>
          <a:p>
            <a:pPr algn="ctr"/>
            <a:r>
              <a:rPr lang="pt-BR" sz="360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Valores</a:t>
            </a:r>
          </a:p>
          <a:p>
            <a:pPr algn="ctr"/>
            <a:endParaRPr lang="pt-BR" sz="2800" i="1" spc="-10" dirty="0">
              <a:solidFill>
                <a:srgbClr val="F9DFC8"/>
              </a:solidFill>
              <a:latin typeface="Merriweather" panose="00000500000000000000" pitchFamily="2" charset="0"/>
              <a:cs typeface="Merriweather Black"/>
            </a:endParaRPr>
          </a:p>
          <a:p>
            <a:pPr algn="ctr"/>
            <a:r>
              <a:rPr lang="pt-BR" sz="2600" b="1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Profissionalismo: </a:t>
            </a:r>
            <a:r>
              <a:rPr lang="pt-BR" sz="2600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Excelência técnica da gestão e cooperados.</a:t>
            </a:r>
          </a:p>
          <a:p>
            <a:pPr algn="ctr"/>
            <a:endParaRPr lang="pt-BR" sz="2600" i="1" spc="-10" dirty="0">
              <a:solidFill>
                <a:srgbClr val="F9DFC8"/>
              </a:solidFill>
              <a:latin typeface="Merriweather" panose="00000500000000000000" pitchFamily="2" charset="0"/>
              <a:cs typeface="Merriweather Black"/>
            </a:endParaRPr>
          </a:p>
          <a:p>
            <a:pPr algn="ctr"/>
            <a:r>
              <a:rPr lang="pt-BR" sz="2600" b="1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Transparência: </a:t>
            </a:r>
            <a:r>
              <a:rPr lang="pt-BR" sz="2600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Decisões estratégicas compartilhadas com os cooperados.</a:t>
            </a:r>
          </a:p>
          <a:p>
            <a:pPr algn="ctr"/>
            <a:endParaRPr lang="pt-BR" sz="2600" i="1" spc="-10" dirty="0">
              <a:solidFill>
                <a:srgbClr val="F9DFC8"/>
              </a:solidFill>
              <a:latin typeface="Merriweather" panose="00000500000000000000" pitchFamily="2" charset="0"/>
              <a:cs typeface="Merriweather Black"/>
            </a:endParaRPr>
          </a:p>
          <a:p>
            <a:pPr algn="ctr"/>
            <a:r>
              <a:rPr lang="pt-BR" sz="2600" b="1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Eficiência:</a:t>
            </a:r>
          </a:p>
          <a:p>
            <a:pPr algn="ctr"/>
            <a:r>
              <a:rPr lang="pt-BR" sz="2600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Resultado e cortesia no gerir e cuidar.</a:t>
            </a:r>
          </a:p>
          <a:p>
            <a:pPr algn="ctr"/>
            <a:endParaRPr lang="pt-BR" sz="2600" b="1" i="1" spc="-10" dirty="0">
              <a:solidFill>
                <a:srgbClr val="F9DFC8"/>
              </a:solidFill>
              <a:latin typeface="Merriweather" panose="00000500000000000000" pitchFamily="2" charset="0"/>
              <a:cs typeface="Merriweather Black"/>
            </a:endParaRPr>
          </a:p>
          <a:p>
            <a:pPr algn="ctr"/>
            <a:r>
              <a:rPr lang="pt-BR" sz="2600" b="1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Compromisso:</a:t>
            </a:r>
          </a:p>
          <a:p>
            <a:pPr algn="ctr"/>
            <a:r>
              <a:rPr lang="pt-BR" sz="2600" i="1" spc="-10" dirty="0">
                <a:solidFill>
                  <a:srgbClr val="F9DFC8"/>
                </a:solidFill>
                <a:latin typeface="Merriweather" panose="00000500000000000000" pitchFamily="2" charset="0"/>
                <a:cs typeface="Merriweather Black"/>
              </a:rPr>
              <a:t>Alinhar as decisões da diretoria às expectativas dos cooperados.</a:t>
            </a:r>
          </a:p>
          <a:p>
            <a:pPr algn="ctr"/>
            <a:endParaRPr lang="pt-BR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308556" cy="20104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489" y="9115142"/>
            <a:ext cx="5096510" cy="201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6500" b="1" dirty="0">
                <a:solidFill>
                  <a:srgbClr val="F9DFC8"/>
                </a:solidFill>
                <a:latin typeface="Merriweather Black"/>
                <a:cs typeface="Merriweather Black"/>
              </a:rPr>
              <a:t>Convênios </a:t>
            </a:r>
            <a:r>
              <a:rPr sz="6500" b="1" spc="-50" dirty="0">
                <a:solidFill>
                  <a:srgbClr val="F9DFC8"/>
                </a:solidFill>
                <a:latin typeface="Merriweather Black"/>
                <a:cs typeface="Merriweather Black"/>
              </a:rPr>
              <a:t>e </a:t>
            </a:r>
            <a:r>
              <a:rPr sz="650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Contratos</a:t>
            </a:r>
            <a:endParaRPr sz="6500">
              <a:latin typeface="Merriweather Black"/>
              <a:cs typeface="Merriweathe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489" y="11638626"/>
            <a:ext cx="6980555" cy="1231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Parcerias que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impulsionam </a:t>
            </a:r>
            <a:r>
              <a:rPr sz="3950" b="1" dirty="0">
                <a:solidFill>
                  <a:srgbClr val="F9DFC8"/>
                </a:solidFill>
                <a:latin typeface="Merriweather Black"/>
                <a:cs typeface="Merriweather Black"/>
              </a:rPr>
              <a:t>a </a:t>
            </a:r>
            <a:r>
              <a:rPr sz="3950" b="1" spc="-10" dirty="0">
                <a:solidFill>
                  <a:srgbClr val="F9DFC8"/>
                </a:solidFill>
                <a:latin typeface="Merriweather Black"/>
                <a:cs typeface="Merriweather Black"/>
              </a:rPr>
              <a:t>Cirurgia</a:t>
            </a:r>
            <a:endParaRPr sz="3950" dirty="0">
              <a:latin typeface="Merriweather Black"/>
              <a:cs typeface="Merriweather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361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2639</Words>
  <Application>Microsoft Office PowerPoint</Application>
  <PresentationFormat>Personalizar</PresentationFormat>
  <Paragraphs>331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Merriweather</vt:lpstr>
      <vt:lpstr>Merriweather Black</vt:lpstr>
      <vt:lpstr>Office Theme</vt:lpstr>
      <vt:lpstr>COOCIRURGE</vt:lpstr>
      <vt:lpstr>Palavra do Presidente</vt:lpstr>
      <vt:lpstr>Apresentação do PowerPoint</vt:lpstr>
      <vt:lpstr>Sumário</vt:lpstr>
      <vt:lpstr>COOCIRURGE</vt:lpstr>
      <vt:lpstr>Nossa História</vt:lpstr>
      <vt:lpstr>Estrutura Organizacional Nossa Equipe, Nossa Força!</vt:lpstr>
      <vt:lpstr>Nossa Identidade</vt:lpstr>
      <vt:lpstr>Apresentação do PowerPoint</vt:lpstr>
      <vt:lpstr>Convênios</vt:lpstr>
      <vt:lpstr>Contratos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Fale Conosco!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Olga Lu</cp:lastModifiedBy>
  <cp:revision>21</cp:revision>
  <dcterms:created xsi:type="dcterms:W3CDTF">2024-08-09T12:53:33Z</dcterms:created>
  <dcterms:modified xsi:type="dcterms:W3CDTF">2024-08-14T17:09:23Z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2024-08-09T00:00:00Z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2024-08-09T00:00:00Z</vt:filetime>
  </property>
  <property fmtid="{D5CDD505-2E9C-101B-9397-08002B2CF9AE}" pid="5" name="Producer">
    <vt:lpwstr>Adobe PDF Library 17.0</vt:lpwstr>
  </property>
</Properties>
</file>